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277" r:id="rId5"/>
    <p:sldId id="257" r:id="rId6"/>
    <p:sldId id="262" r:id="rId7"/>
    <p:sldId id="263" r:id="rId8"/>
    <p:sldId id="258" r:id="rId9"/>
    <p:sldId id="264" r:id="rId10"/>
    <p:sldId id="265" r:id="rId11"/>
    <p:sldId id="267" r:id="rId12"/>
    <p:sldId id="266" r:id="rId13"/>
    <p:sldId id="259" r:id="rId14"/>
    <p:sldId id="272" r:id="rId15"/>
    <p:sldId id="270" r:id="rId16"/>
    <p:sldId id="284" r:id="rId17"/>
    <p:sldId id="275" r:id="rId18"/>
    <p:sldId id="276" r:id="rId19"/>
    <p:sldId id="282" r:id="rId20"/>
    <p:sldId id="268" r:id="rId21"/>
    <p:sldId id="283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fremont\SHAREDIR.ALL\PUBLIC\Orientation\2016\Phase%20II\Revenue%20and%20Budget\Understanding%20the%20State%20Budget%20Information%20Paper\Figures\Figures%20for%20slides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fremont\SHAREDIR.ALL\PUBLIC\Orientation\2016\Phase%20II\Revenue%20and%20Budget\Understanding%20the%20State%20Budget%20Information%20Paper\Figures\Figures%20for%20slides%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fremont\SHAREDIR.ALL\PUBLIC\Orientation\2016\Phase%20II\Revenue%20and%20Budget\Understanding%20the%20State%20Budget%20Information%20Paper\Figures\Figures%20for%20slides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/fremont\SHAREDIR.ALL\PUBLIC\Orientation\2016\Phase%20II\Revenue%20and%20Budget\Understanding%20the%20State%20Budget%20Information%20Paper\Figures\Figures%20for%20slides%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/fremont\SHAREDIR.ALL\PUBLIC\Orientation\2016\Phase%20II\Revenue%20and%20Budget\Understanding%20the%20State%20Budget%20Information%20Paper\Figures\Figures%20for%20slides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/Sedgwick\SHAREDIR.ALL\LCS\ECON\GF%20overviews\2017\December\December%202017%20Bas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Sedgwick\SHAREDIR.ALL\LCS\ECON\Fed%20tax%20law%20changes\2017\Colorado%20State%20Revenue%20Impacts%20of%20Tax%20Cuts%20and%20Jobs%20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9005756472999E-2"/>
          <c:y val="2.8629772903254899E-2"/>
          <c:w val="0.91228365533654099"/>
          <c:h val="0.77657605012323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 TABOR'!$A$24</c:f>
              <c:strCache>
                <c:ptCount val="1"/>
                <c:pt idx="0">
                  <c:v>State Fiscal Year Spending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EB4-7040-AC2A-B84C93204C18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EB4-7040-AC2A-B84C93204C18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EB4-7040-AC2A-B84C93204C18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EB4-7040-AC2A-B84C93204C18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EB4-7040-AC2A-B84C93204C1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EB4-7040-AC2A-B84C93204C18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FEB4-7040-AC2A-B84C93204C18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FEB4-7040-AC2A-B84C93204C1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TABOR'!$B$24:$AB$24</c:f>
              <c:numCache>
                <c:formatCode>_(* #,##0.0_);_(* \(#,##0.0\);_(* "-"?_);_(@_)</c:formatCode>
                <c:ptCount val="27"/>
                <c:pt idx="0">
                  <c:v>5069726000</c:v>
                </c:pt>
                <c:pt idx="1">
                  <c:v>5385087000</c:v>
                </c:pt>
                <c:pt idx="2">
                  <c:v>5757317000</c:v>
                </c:pt>
                <c:pt idx="3">
                  <c:v>6124314000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7760494222</c:v>
                </c:pt>
                <c:pt idx="10">
                  <c:v>7712511678</c:v>
                </c:pt>
                <c:pt idx="11">
                  <c:v>8332633732</c:v>
                </c:pt>
                <c:pt idx="12">
                  <c:v>8314373685.3227797</c:v>
                </c:pt>
                <c:pt idx="13">
                  <c:v>9161390726</c:v>
                </c:pt>
                <c:pt idx="14">
                  <c:v>9641866886</c:v>
                </c:pt>
                <c:pt idx="15">
                  <c:v>9998559293</c:v>
                </c:pt>
                <c:pt idx="16">
                  <c:v>9102353811</c:v>
                </c:pt>
                <c:pt idx="17">
                  <c:v>8567940886</c:v>
                </c:pt>
                <c:pt idx="18">
                  <c:v>9424763980</c:v>
                </c:pt>
                <c:pt idx="19">
                  <c:v>10273183504</c:v>
                </c:pt>
                <c:pt idx="20">
                  <c:v>11107340893</c:v>
                </c:pt>
                <c:pt idx="21">
                  <c:v>11691904580</c:v>
                </c:pt>
                <c:pt idx="22">
                  <c:v>12361031942</c:v>
                </c:pt>
                <c:pt idx="23">
                  <c:v>12904019740</c:v>
                </c:pt>
                <c:pt idx="24">
                  <c:v>13077339285.819401</c:v>
                </c:pt>
                <c:pt idx="25">
                  <c:v>13904889905.309401</c:v>
                </c:pt>
                <c:pt idx="26">
                  <c:v>14509318481.332399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B4-7040-AC2A-B84C93204C18}"/>
            </c:ext>
          </c:extLst>
        </c:ser>
        <c:ser>
          <c:idx val="1"/>
          <c:order val="1"/>
          <c:tx>
            <c:strRef>
              <c:f>'Fig 6. TABOR'!$A$25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FEB4-7040-AC2A-B84C93204C1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FEB4-7040-AC2A-B84C93204C1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FEB4-7040-AC2A-B84C93204C1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FEB4-7040-AC2A-B84C93204C1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FEB4-7040-AC2A-B84C93204C1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FEB4-7040-AC2A-B84C93204C1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FEB4-7040-AC2A-B84C93204C1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TABOR'!$B$25:$AB$25</c:f>
              <c:numCache>
                <c:formatCode>_(* #,##0.0_);_(* \(#,##0.0\);_(* "-"?_);_(@_)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139026000.00000101</c:v>
                </c:pt>
                <c:pt idx="5">
                  <c:v>563164000.00000095</c:v>
                </c:pt>
                <c:pt idx="6">
                  <c:v>679635000</c:v>
                </c:pt>
                <c:pt idx="7">
                  <c:v>941129000</c:v>
                </c:pt>
                <c:pt idx="8">
                  <c:v>927201000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168589575.67722201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169740274</c:v>
                </c:pt>
                <c:pt idx="23">
                  <c:v>0</c:v>
                </c:pt>
                <c:pt idx="24">
                  <c:v>0</c:v>
                </c:pt>
                <c:pt idx="25">
                  <c:v>82330279.445091605</c:v>
                </c:pt>
                <c:pt idx="26">
                  <c:v>189339364.27608001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EB4-7040-AC2A-B84C93204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1274166464"/>
        <c:axId val="-1274164688"/>
      </c:barChart>
      <c:lineChart>
        <c:grouping val="standard"/>
        <c:varyColors val="0"/>
        <c:ser>
          <c:idx val="2"/>
          <c:order val="2"/>
          <c:tx>
            <c:strRef>
              <c:f>'Fig 6. TABOR'!$A$26</c:f>
              <c:strCache>
                <c:ptCount val="1"/>
                <c:pt idx="0">
                  <c:v>TABOR Limit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TABOR'!$B$26:$AB$26</c:f>
              <c:numCache>
                <c:formatCode>_(* #,##0.0_);_(* \(#,##0.0\);_(* "-"?_);_(@_)</c:formatCode>
                <c:ptCount val="27"/>
                <c:pt idx="1">
                  <c:v>5399258190</c:v>
                </c:pt>
                <c:pt idx="2">
                  <c:v>5767428177</c:v>
                </c:pt>
                <c:pt idx="3">
                  <c:v>6160329190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8126200000</c:v>
                </c:pt>
                <c:pt idx="10">
                  <c:v>8334327184.3179998</c:v>
                </c:pt>
                <c:pt idx="11">
                  <c:v>8332633732</c:v>
                </c:pt>
                <c:pt idx="12">
                  <c:v>8314373685.3227797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EB4-7040-AC2A-B84C93204C18}"/>
            </c:ext>
          </c:extLst>
        </c:ser>
        <c:ser>
          <c:idx val="3"/>
          <c:order val="3"/>
          <c:tx>
            <c:strRef>
              <c:f>'Fig 6. TABOR'!$A$27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TABOR'!$B$27:$AB$27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8045256315.6949701</c:v>
                </c:pt>
                <c:pt idx="14" formatCode="_(* #,##0.0_);_(* \(#,##0.0\);_(* &quot;-&quot;?_);_(@_)">
                  <c:v>8333826754.1042995</c:v>
                </c:pt>
                <c:pt idx="15" formatCode="_(* #,##0.0_);_(* \(#,##0.0\);_(* &quot;-&quot;?_);_(@_)">
                  <c:v>8829131172</c:v>
                </c:pt>
                <c:pt idx="16" formatCode="_(* #,##0.0_);_(* \(#,##0.0\);_(* &quot;-&quot;?_);_(@_)">
                  <c:v>9203841339</c:v>
                </c:pt>
                <c:pt idx="17" formatCode="_(* #,##0.0_);_(* \(#,##0.0\);_(* &quot;-&quot;?_);_(@_)">
                  <c:v>9183797371</c:v>
                </c:pt>
                <c:pt idx="18" formatCode="_(* #,##0.0_);_(* \(#,##0.0\);_(* &quot;-&quot;?_);_(@_)">
                  <c:v>8654191995</c:v>
                </c:pt>
                <c:pt idx="19" formatCode="_(* #,##0.0_);_(* \(#,##0.0\);_(* &quot;-&quot;?_);_(@_)">
                  <c:v>8799754139</c:v>
                </c:pt>
                <c:pt idx="20" formatCode="_(* #,##0.0_);_(* \(#,##0.0\);_(* &quot;-&quot;?_);_(@_)">
                  <c:v>9247466972</c:v>
                </c:pt>
                <c:pt idx="21" formatCode="_(* #,##0.0_);_(* \(#,##0.0\);_(* &quot;-&quot;?_);_(@_)">
                  <c:v>9566585725</c:v>
                </c:pt>
                <c:pt idx="22" formatCode="_(* #,##0.0_);_(* \(#,##0.0\);_(* &quot;-&quot;?_);_(@_)">
                  <c:v>9976945707</c:v>
                </c:pt>
                <c:pt idx="23" formatCode="_(* #,##0.0_);_(* \(#,##0.0\);_(* &quot;-&quot;?_);_(@_)">
                  <c:v>10441716872</c:v>
                </c:pt>
                <c:pt idx="24" formatCode="_(* #,##0.0_);_(* \(#,##0.0\);_(* &quot;-&quot;?_);_(@_)">
                  <c:v>10720569246.083</c:v>
                </c:pt>
                <c:pt idx="25" formatCode="_(* #,##0.0_);_(* \(#,##0.0\);_(* &quot;-&quot;?_);_(@_)">
                  <c:v>11235156569.895</c:v>
                </c:pt>
                <c:pt idx="26" formatCode="_(* #,##0.0_);_(* \(#,##0.0\);_(* &quot;-&quot;?_);_(@_)">
                  <c:v>11707033145.830601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EB4-7040-AC2A-B84C93204C18}"/>
            </c:ext>
          </c:extLst>
        </c:ser>
        <c:ser>
          <c:idx val="4"/>
          <c:order val="4"/>
          <c:tx>
            <c:strRef>
              <c:f>'Fig 6. TABOR'!$A$28</c:f>
              <c:strCache>
                <c:ptCount val="1"/>
                <c:pt idx="0">
                  <c:v>Referendum C Shadow Cap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TABOR'!$B$28:$AB$28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9161390726</c:v>
                </c:pt>
                <c:pt idx="14" formatCode="_(* #,##0.0_);_(* \(#,##0.0\);_(* &quot;-&quot;?_);_(@_)">
                  <c:v>9641866886</c:v>
                </c:pt>
                <c:pt idx="15" formatCode="_(* #,##0.0_);_(* \(#,##0.0\);_(* &quot;-&quot;?_);_(@_)">
                  <c:v>9998559293</c:v>
                </c:pt>
                <c:pt idx="16" formatCode="_(* #,##0.0_);_(* \(#,##0.0\);_(* &quot;-&quot;?_);_(@_)">
                  <c:v>10426552077.339701</c:v>
                </c:pt>
                <c:pt idx="17" formatCode="_(* #,##0.0_);_(* \(#,##0.0\);_(* &quot;-&quot;?_);_(@_)">
                  <c:v>10573439353.087601</c:v>
                </c:pt>
                <c:pt idx="18" formatCode="_(* #,##0.0_);_(* \(#,##0.0\);_(* &quot;-&quot;?_);_(@_)">
                  <c:v>10684856218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EB4-7040-AC2A-B84C93204C18}"/>
            </c:ext>
          </c:extLst>
        </c:ser>
        <c:ser>
          <c:idx val="5"/>
          <c:order val="5"/>
          <c:tx>
            <c:strRef>
              <c:f>'Fig 6. TABOR'!$A$29</c:f>
              <c:strCache>
                <c:ptCount val="1"/>
                <c:pt idx="0">
                  <c:v>Referendum C Cap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TABOR'!$B$29:$AB$29</c:f>
              <c:numCache>
                <c:formatCode>General</c:formatCode>
                <c:ptCount val="27"/>
                <c:pt idx="18" formatCode="_(* #,##0.0_);_(* \(#,##0.0\);_(* &quot;-&quot;?_);_(@_)">
                  <c:v>10684856218</c:v>
                </c:pt>
                <c:pt idx="19" formatCode="_(* #,##0.0_);_(* \(#,##0.0\);_(* &quot;-&quot;?_);_(@_)">
                  <c:v>10871425021</c:v>
                </c:pt>
                <c:pt idx="20" formatCode="_(* #,##0.0_);_(* \(#,##0.0\);_(* &quot;-&quot;?_);_(@_)">
                  <c:v>11460241749</c:v>
                </c:pt>
                <c:pt idx="21" formatCode="_(* #,##0.0_);_(* \(#,##0.0\);_(* &quot;-&quot;?_);_(@_)">
                  <c:v>11852382690</c:v>
                </c:pt>
                <c:pt idx="22" formatCode="_(* #,##0.0_);_(* \(#,##0.0\);_(* &quot;-&quot;?_);_(@_)">
                  <c:v>12361031942</c:v>
                </c:pt>
                <c:pt idx="23" formatCode="_(* #,##0.0_);_(* \(#,##0.0\);_(* &quot;-&quot;?_);_(@_)">
                  <c:v>12930715672</c:v>
                </c:pt>
                <c:pt idx="24" formatCode="_(* #,##0.0_);_(* \(#,##0.0\);_(* &quot;-&quot;?_);_(@_)">
                  <c:v>13286727008.882999</c:v>
                </c:pt>
                <c:pt idx="25" formatCode="_(* #,##0.0_);_(* \(#,##0.0\);_(* &quot;-&quot;?_);_(@_)">
                  <c:v>13924489905.309401</c:v>
                </c:pt>
                <c:pt idx="26" formatCode="_(* #,##0.0_);_(* \(#,##0.0\);_(* &quot;-&quot;?_);_(@_)">
                  <c:v>14509318481.332399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FEB4-7040-AC2A-B84C93204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4166464"/>
        <c:axId val="-1274164688"/>
      </c:lineChart>
      <c:catAx>
        <c:axId val="-12741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274164688"/>
        <c:crosses val="autoZero"/>
        <c:auto val="1"/>
        <c:lblAlgn val="ctr"/>
        <c:lblOffset val="100"/>
        <c:noMultiLvlLbl val="0"/>
      </c:catAx>
      <c:valAx>
        <c:axId val="-1274164688"/>
        <c:scaling>
          <c:orientation val="minMax"/>
          <c:max val="16000000000"/>
          <c:min val="40000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crossAx val="-1274166464"/>
        <c:crosses val="autoZero"/>
        <c:crossBetween val="between"/>
        <c:majorUnit val="2000000000"/>
        <c:minorUnit val="1000000000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9005756472999E-2"/>
          <c:y val="2.8629772903254899E-2"/>
          <c:w val="0.91228365533654099"/>
          <c:h val="0.77657605012323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 TABOR'!$A$24</c:f>
              <c:strCache>
                <c:ptCount val="1"/>
                <c:pt idx="0">
                  <c:v>State Fiscal Year Spending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64E-DB45-A21B-B520523CE538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64E-DB45-A21B-B520523CE538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64E-DB45-A21B-B520523CE538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64E-DB45-A21B-B520523CE538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64E-DB45-A21B-B520523CE53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64E-DB45-A21B-B520523CE538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564E-DB45-A21B-B520523CE538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64E-DB45-A21B-B520523CE53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TABOR'!$B$24:$AB$24</c:f>
              <c:numCache>
                <c:formatCode>_(* #,##0.0_);_(* \(#,##0.0\);_(* "-"?_);_(@_)</c:formatCode>
                <c:ptCount val="27"/>
                <c:pt idx="0">
                  <c:v>5069726000</c:v>
                </c:pt>
                <c:pt idx="1">
                  <c:v>5385087000</c:v>
                </c:pt>
                <c:pt idx="2">
                  <c:v>5757317000</c:v>
                </c:pt>
                <c:pt idx="3">
                  <c:v>6124314000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7760494222</c:v>
                </c:pt>
                <c:pt idx="10">
                  <c:v>7712511678</c:v>
                </c:pt>
                <c:pt idx="11">
                  <c:v>8332633732</c:v>
                </c:pt>
                <c:pt idx="12">
                  <c:v>8314373685.3227797</c:v>
                </c:pt>
                <c:pt idx="13">
                  <c:v>9161390726</c:v>
                </c:pt>
                <c:pt idx="14">
                  <c:v>9641866886</c:v>
                </c:pt>
                <c:pt idx="15">
                  <c:v>9998559293</c:v>
                </c:pt>
                <c:pt idx="16">
                  <c:v>9102353811</c:v>
                </c:pt>
                <c:pt idx="17">
                  <c:v>8567940886</c:v>
                </c:pt>
                <c:pt idx="18">
                  <c:v>9424763980</c:v>
                </c:pt>
                <c:pt idx="19">
                  <c:v>10273183504</c:v>
                </c:pt>
                <c:pt idx="20">
                  <c:v>11107340893</c:v>
                </c:pt>
                <c:pt idx="21">
                  <c:v>11691904580</c:v>
                </c:pt>
                <c:pt idx="22">
                  <c:v>12361031942</c:v>
                </c:pt>
                <c:pt idx="23">
                  <c:v>12904019740</c:v>
                </c:pt>
                <c:pt idx="24">
                  <c:v>13077339285.819401</c:v>
                </c:pt>
                <c:pt idx="25">
                  <c:v>13904889905.309401</c:v>
                </c:pt>
                <c:pt idx="26">
                  <c:v>14509318481.332399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64E-DB45-A21B-B520523CE538}"/>
            </c:ext>
          </c:extLst>
        </c:ser>
        <c:ser>
          <c:idx val="1"/>
          <c:order val="1"/>
          <c:tx>
            <c:strRef>
              <c:f>'Fig 6. TABOR'!$A$25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564E-DB45-A21B-B520523CE5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564E-DB45-A21B-B520523CE53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564E-DB45-A21B-B520523CE53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564E-DB45-A21B-B520523CE53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564E-DB45-A21B-B520523CE53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564E-DB45-A21B-B520523CE53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564E-DB45-A21B-B520523CE53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TABOR'!$B$25:$AB$25</c:f>
              <c:numCache>
                <c:formatCode>_(* #,##0.0_);_(* \(#,##0.0\);_(* "-"?_);_(@_)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139026000.00000101</c:v>
                </c:pt>
                <c:pt idx="5">
                  <c:v>563164000.00000095</c:v>
                </c:pt>
                <c:pt idx="6">
                  <c:v>679635000</c:v>
                </c:pt>
                <c:pt idx="7">
                  <c:v>941129000</c:v>
                </c:pt>
                <c:pt idx="8">
                  <c:v>927201000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168589575.67722201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169740274</c:v>
                </c:pt>
                <c:pt idx="23">
                  <c:v>0</c:v>
                </c:pt>
                <c:pt idx="24">
                  <c:v>0</c:v>
                </c:pt>
                <c:pt idx="25">
                  <c:v>82330279.445091605</c:v>
                </c:pt>
                <c:pt idx="26">
                  <c:v>189339364.27608001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64E-DB45-A21B-B520523C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1236483776"/>
        <c:axId val="-1236481456"/>
      </c:barChart>
      <c:lineChart>
        <c:grouping val="standard"/>
        <c:varyColors val="0"/>
        <c:ser>
          <c:idx val="2"/>
          <c:order val="2"/>
          <c:tx>
            <c:strRef>
              <c:f>'Fig 6. TABOR'!$A$26</c:f>
              <c:strCache>
                <c:ptCount val="1"/>
                <c:pt idx="0">
                  <c:v>TABOR Limit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TABOR'!$B$26:$AB$26</c:f>
              <c:numCache>
                <c:formatCode>_(* #,##0.0_);_(* \(#,##0.0\);_(* "-"?_);_(@_)</c:formatCode>
                <c:ptCount val="27"/>
                <c:pt idx="1">
                  <c:v>5399258190</c:v>
                </c:pt>
                <c:pt idx="2">
                  <c:v>5767428177</c:v>
                </c:pt>
                <c:pt idx="3">
                  <c:v>6160329190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8126200000</c:v>
                </c:pt>
                <c:pt idx="10">
                  <c:v>8334327184.3179998</c:v>
                </c:pt>
                <c:pt idx="11">
                  <c:v>8332633732</c:v>
                </c:pt>
                <c:pt idx="12">
                  <c:v>8314373685.3227797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4E-DB45-A21B-B520523CE538}"/>
            </c:ext>
          </c:extLst>
        </c:ser>
        <c:ser>
          <c:idx val="3"/>
          <c:order val="3"/>
          <c:tx>
            <c:strRef>
              <c:f>'Fig 6. TABOR'!$A$27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TABOR'!$B$27:$AB$27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8045256315.6949701</c:v>
                </c:pt>
                <c:pt idx="14" formatCode="_(* #,##0.0_);_(* \(#,##0.0\);_(* &quot;-&quot;?_);_(@_)">
                  <c:v>8333826754.1042995</c:v>
                </c:pt>
                <c:pt idx="15" formatCode="_(* #,##0.0_);_(* \(#,##0.0\);_(* &quot;-&quot;?_);_(@_)">
                  <c:v>8829131172</c:v>
                </c:pt>
                <c:pt idx="16" formatCode="_(* #,##0.0_);_(* \(#,##0.0\);_(* &quot;-&quot;?_);_(@_)">
                  <c:v>9203841339</c:v>
                </c:pt>
                <c:pt idx="17" formatCode="_(* #,##0.0_);_(* \(#,##0.0\);_(* &quot;-&quot;?_);_(@_)">
                  <c:v>9183797371</c:v>
                </c:pt>
                <c:pt idx="18" formatCode="_(* #,##0.0_);_(* \(#,##0.0\);_(* &quot;-&quot;?_);_(@_)">
                  <c:v>8654191995</c:v>
                </c:pt>
                <c:pt idx="19" formatCode="_(* #,##0.0_);_(* \(#,##0.0\);_(* &quot;-&quot;?_);_(@_)">
                  <c:v>8799754139</c:v>
                </c:pt>
                <c:pt idx="20" formatCode="_(* #,##0.0_);_(* \(#,##0.0\);_(* &quot;-&quot;?_);_(@_)">
                  <c:v>9247466972</c:v>
                </c:pt>
                <c:pt idx="21" formatCode="_(* #,##0.0_);_(* \(#,##0.0\);_(* &quot;-&quot;?_);_(@_)">
                  <c:v>9566585725</c:v>
                </c:pt>
                <c:pt idx="22" formatCode="_(* #,##0.0_);_(* \(#,##0.0\);_(* &quot;-&quot;?_);_(@_)">
                  <c:v>9976945707</c:v>
                </c:pt>
                <c:pt idx="23" formatCode="_(* #,##0.0_);_(* \(#,##0.0\);_(* &quot;-&quot;?_);_(@_)">
                  <c:v>10441716872</c:v>
                </c:pt>
                <c:pt idx="24" formatCode="_(* #,##0.0_);_(* \(#,##0.0\);_(* &quot;-&quot;?_);_(@_)">
                  <c:v>10720569246.083</c:v>
                </c:pt>
                <c:pt idx="25" formatCode="_(* #,##0.0_);_(* \(#,##0.0\);_(* &quot;-&quot;?_);_(@_)">
                  <c:v>11235156569.895</c:v>
                </c:pt>
                <c:pt idx="26" formatCode="_(* #,##0.0_);_(* \(#,##0.0\);_(* &quot;-&quot;?_);_(@_)">
                  <c:v>11707033145.830601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564E-DB45-A21B-B520523CE538}"/>
            </c:ext>
          </c:extLst>
        </c:ser>
        <c:ser>
          <c:idx val="4"/>
          <c:order val="4"/>
          <c:tx>
            <c:strRef>
              <c:f>'Fig 6. TABOR'!$A$28</c:f>
              <c:strCache>
                <c:ptCount val="1"/>
                <c:pt idx="0">
                  <c:v>Referendum C Shadow Cap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TABOR'!$B$28:$AB$28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9161390726</c:v>
                </c:pt>
                <c:pt idx="14" formatCode="_(* #,##0.0_);_(* \(#,##0.0\);_(* &quot;-&quot;?_);_(@_)">
                  <c:v>9641866886</c:v>
                </c:pt>
                <c:pt idx="15" formatCode="_(* #,##0.0_);_(* \(#,##0.0\);_(* &quot;-&quot;?_);_(@_)">
                  <c:v>9998559293</c:v>
                </c:pt>
                <c:pt idx="16" formatCode="_(* #,##0.0_);_(* \(#,##0.0\);_(* &quot;-&quot;?_);_(@_)">
                  <c:v>10426552077.339701</c:v>
                </c:pt>
                <c:pt idx="17" formatCode="_(* #,##0.0_);_(* \(#,##0.0\);_(* &quot;-&quot;?_);_(@_)">
                  <c:v>10573439353.087601</c:v>
                </c:pt>
                <c:pt idx="18" formatCode="_(* #,##0.0_);_(* \(#,##0.0\);_(* &quot;-&quot;?_);_(@_)">
                  <c:v>10684856218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564E-DB45-A21B-B520523CE538}"/>
            </c:ext>
          </c:extLst>
        </c:ser>
        <c:ser>
          <c:idx val="5"/>
          <c:order val="5"/>
          <c:tx>
            <c:strRef>
              <c:f>'Fig 6. TABOR'!$A$29</c:f>
              <c:strCache>
                <c:ptCount val="1"/>
                <c:pt idx="0">
                  <c:v>Referendum C Cap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TABOR'!$B$29:$AB$29</c:f>
              <c:numCache>
                <c:formatCode>General</c:formatCode>
                <c:ptCount val="27"/>
                <c:pt idx="18" formatCode="_(* #,##0.0_);_(* \(#,##0.0\);_(* &quot;-&quot;?_);_(@_)">
                  <c:v>10684856218</c:v>
                </c:pt>
                <c:pt idx="19" formatCode="_(* #,##0.0_);_(* \(#,##0.0\);_(* &quot;-&quot;?_);_(@_)">
                  <c:v>10871425021</c:v>
                </c:pt>
                <c:pt idx="20" formatCode="_(* #,##0.0_);_(* \(#,##0.0\);_(* &quot;-&quot;?_);_(@_)">
                  <c:v>11460241749</c:v>
                </c:pt>
                <c:pt idx="21" formatCode="_(* #,##0.0_);_(* \(#,##0.0\);_(* &quot;-&quot;?_);_(@_)">
                  <c:v>11852382690</c:v>
                </c:pt>
                <c:pt idx="22" formatCode="_(* #,##0.0_);_(* \(#,##0.0\);_(* &quot;-&quot;?_);_(@_)">
                  <c:v>12361031942</c:v>
                </c:pt>
                <c:pt idx="23" formatCode="_(* #,##0.0_);_(* \(#,##0.0\);_(* &quot;-&quot;?_);_(@_)">
                  <c:v>12930715672</c:v>
                </c:pt>
                <c:pt idx="24" formatCode="_(* #,##0.0_);_(* \(#,##0.0\);_(* &quot;-&quot;?_);_(@_)">
                  <c:v>13286727008.882999</c:v>
                </c:pt>
                <c:pt idx="25" formatCode="_(* #,##0.0_);_(* \(#,##0.0\);_(* &quot;-&quot;?_);_(@_)">
                  <c:v>13924489905.309401</c:v>
                </c:pt>
                <c:pt idx="26" formatCode="_(* #,##0.0_);_(* \(#,##0.0\);_(* &quot;-&quot;?_);_(@_)">
                  <c:v>14509318481.332399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564E-DB45-A21B-B520523C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36483776"/>
        <c:axId val="-1236481456"/>
      </c:lineChart>
      <c:catAx>
        <c:axId val="-123648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236481456"/>
        <c:crosses val="autoZero"/>
        <c:auto val="1"/>
        <c:lblAlgn val="ctr"/>
        <c:lblOffset val="100"/>
        <c:noMultiLvlLbl val="0"/>
      </c:catAx>
      <c:valAx>
        <c:axId val="-1236481456"/>
        <c:scaling>
          <c:orientation val="minMax"/>
          <c:max val="16000000000"/>
          <c:min val="40000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crossAx val="-1236483776"/>
        <c:crosses val="autoZero"/>
        <c:crossBetween val="between"/>
        <c:majorUnit val="2000000000"/>
        <c:minorUnit val="1000000000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9005756472999E-2"/>
          <c:y val="2.8629772903254899E-2"/>
          <c:w val="0.91228365533654099"/>
          <c:h val="0.77657605012323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 TABOR'!$A$24</c:f>
              <c:strCache>
                <c:ptCount val="1"/>
                <c:pt idx="0">
                  <c:v>State Fiscal Year Spending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71-6846-95F6-7D1E03EE0026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71-6846-95F6-7D1E03EE002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871-6846-95F6-7D1E03EE002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871-6846-95F6-7D1E03EE002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871-6846-95F6-7D1E03EE002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871-6846-95F6-7D1E03EE0026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871-6846-95F6-7D1E03EE002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871-6846-95F6-7D1E03EE0026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TABOR'!$B$24:$AB$24</c:f>
              <c:numCache>
                <c:formatCode>_(* #,##0.0_);_(* \(#,##0.0\);_(* "-"?_);_(@_)</c:formatCode>
                <c:ptCount val="27"/>
                <c:pt idx="0">
                  <c:v>5069726000</c:v>
                </c:pt>
                <c:pt idx="1">
                  <c:v>5385087000</c:v>
                </c:pt>
                <c:pt idx="2">
                  <c:v>5757317000</c:v>
                </c:pt>
                <c:pt idx="3">
                  <c:v>6124314000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7760494222</c:v>
                </c:pt>
                <c:pt idx="10">
                  <c:v>7712511678</c:v>
                </c:pt>
                <c:pt idx="11">
                  <c:v>8332633732</c:v>
                </c:pt>
                <c:pt idx="12">
                  <c:v>8314373685.3227797</c:v>
                </c:pt>
                <c:pt idx="13">
                  <c:v>9161390726</c:v>
                </c:pt>
                <c:pt idx="14">
                  <c:v>9641866886</c:v>
                </c:pt>
                <c:pt idx="15">
                  <c:v>9998559293</c:v>
                </c:pt>
                <c:pt idx="16">
                  <c:v>9102353811</c:v>
                </c:pt>
                <c:pt idx="17">
                  <c:v>8567940886</c:v>
                </c:pt>
                <c:pt idx="18">
                  <c:v>9424763980</c:v>
                </c:pt>
                <c:pt idx="19">
                  <c:v>10273183504</c:v>
                </c:pt>
                <c:pt idx="20">
                  <c:v>11107340893</c:v>
                </c:pt>
                <c:pt idx="21">
                  <c:v>11691904580</c:v>
                </c:pt>
                <c:pt idx="22">
                  <c:v>12361031942</c:v>
                </c:pt>
                <c:pt idx="23">
                  <c:v>12904019740</c:v>
                </c:pt>
                <c:pt idx="24">
                  <c:v>13077339285.819401</c:v>
                </c:pt>
                <c:pt idx="25">
                  <c:v>13904889905.309401</c:v>
                </c:pt>
                <c:pt idx="26">
                  <c:v>14509318481.332399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71-6846-95F6-7D1E03EE0026}"/>
            </c:ext>
          </c:extLst>
        </c:ser>
        <c:ser>
          <c:idx val="1"/>
          <c:order val="1"/>
          <c:tx>
            <c:strRef>
              <c:f>'Fig 6. TABOR'!$A$25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B871-6846-95F6-7D1E03EE002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B871-6846-95F6-7D1E03EE002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B871-6846-95F6-7D1E03EE002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B871-6846-95F6-7D1E03EE002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B871-6846-95F6-7D1E03EE002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B871-6846-95F6-7D1E03EE002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B871-6846-95F6-7D1E03EE0026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TABOR'!$B$25:$AB$25</c:f>
              <c:numCache>
                <c:formatCode>_(* #,##0.0_);_(* \(#,##0.0\);_(* "-"?_);_(@_)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139026000.00000101</c:v>
                </c:pt>
                <c:pt idx="5">
                  <c:v>563164000.00000095</c:v>
                </c:pt>
                <c:pt idx="6">
                  <c:v>679635000</c:v>
                </c:pt>
                <c:pt idx="7">
                  <c:v>941129000</c:v>
                </c:pt>
                <c:pt idx="8">
                  <c:v>927201000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168589575.67722201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169740274</c:v>
                </c:pt>
                <c:pt idx="23">
                  <c:v>0</c:v>
                </c:pt>
                <c:pt idx="24">
                  <c:v>0</c:v>
                </c:pt>
                <c:pt idx="25">
                  <c:v>82330279.445091605</c:v>
                </c:pt>
                <c:pt idx="26">
                  <c:v>189339364.27608001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871-6846-95F6-7D1E03EE0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1292253664"/>
        <c:axId val="-1296789488"/>
      </c:barChart>
      <c:lineChart>
        <c:grouping val="standard"/>
        <c:varyColors val="0"/>
        <c:ser>
          <c:idx val="2"/>
          <c:order val="2"/>
          <c:tx>
            <c:strRef>
              <c:f>'Fig 6. TABOR'!$A$26</c:f>
              <c:strCache>
                <c:ptCount val="1"/>
                <c:pt idx="0">
                  <c:v>TABOR Limit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TABOR'!$B$26:$AB$26</c:f>
              <c:numCache>
                <c:formatCode>_(* #,##0.0_);_(* \(#,##0.0\);_(* "-"?_);_(@_)</c:formatCode>
                <c:ptCount val="27"/>
                <c:pt idx="1">
                  <c:v>5399258190</c:v>
                </c:pt>
                <c:pt idx="2">
                  <c:v>5767428177</c:v>
                </c:pt>
                <c:pt idx="3">
                  <c:v>6160329190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8126200000</c:v>
                </c:pt>
                <c:pt idx="10">
                  <c:v>8334327184.3179998</c:v>
                </c:pt>
                <c:pt idx="11">
                  <c:v>8332633732</c:v>
                </c:pt>
                <c:pt idx="12">
                  <c:v>8314373685.3227797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B871-6846-95F6-7D1E03EE0026}"/>
            </c:ext>
          </c:extLst>
        </c:ser>
        <c:ser>
          <c:idx val="3"/>
          <c:order val="3"/>
          <c:tx>
            <c:strRef>
              <c:f>'Fig 6. TABOR'!$A$27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TABOR'!$B$27:$AB$27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8045256315.6949701</c:v>
                </c:pt>
                <c:pt idx="14" formatCode="_(* #,##0.0_);_(* \(#,##0.0\);_(* &quot;-&quot;?_);_(@_)">
                  <c:v>8333826754.1042995</c:v>
                </c:pt>
                <c:pt idx="15" formatCode="_(* #,##0.0_);_(* \(#,##0.0\);_(* &quot;-&quot;?_);_(@_)">
                  <c:v>8829131172</c:v>
                </c:pt>
                <c:pt idx="16" formatCode="_(* #,##0.0_);_(* \(#,##0.0\);_(* &quot;-&quot;?_);_(@_)">
                  <c:v>9203841339</c:v>
                </c:pt>
                <c:pt idx="17" formatCode="_(* #,##0.0_);_(* \(#,##0.0\);_(* &quot;-&quot;?_);_(@_)">
                  <c:v>9183797371</c:v>
                </c:pt>
                <c:pt idx="18" formatCode="_(* #,##0.0_);_(* \(#,##0.0\);_(* &quot;-&quot;?_);_(@_)">
                  <c:v>8654191995</c:v>
                </c:pt>
                <c:pt idx="19" formatCode="_(* #,##0.0_);_(* \(#,##0.0\);_(* &quot;-&quot;?_);_(@_)">
                  <c:v>8799754139</c:v>
                </c:pt>
                <c:pt idx="20" formatCode="_(* #,##0.0_);_(* \(#,##0.0\);_(* &quot;-&quot;?_);_(@_)">
                  <c:v>9247466972</c:v>
                </c:pt>
                <c:pt idx="21" formatCode="_(* #,##0.0_);_(* \(#,##0.0\);_(* &quot;-&quot;?_);_(@_)">
                  <c:v>9566585725</c:v>
                </c:pt>
                <c:pt idx="22" formatCode="_(* #,##0.0_);_(* \(#,##0.0\);_(* &quot;-&quot;?_);_(@_)">
                  <c:v>9976945707</c:v>
                </c:pt>
                <c:pt idx="23" formatCode="_(* #,##0.0_);_(* \(#,##0.0\);_(* &quot;-&quot;?_);_(@_)">
                  <c:v>10441716872</c:v>
                </c:pt>
                <c:pt idx="24" formatCode="_(* #,##0.0_);_(* \(#,##0.0\);_(* &quot;-&quot;?_);_(@_)">
                  <c:v>10720569246.083</c:v>
                </c:pt>
                <c:pt idx="25" formatCode="_(* #,##0.0_);_(* \(#,##0.0\);_(* &quot;-&quot;?_);_(@_)">
                  <c:v>11235156569.895</c:v>
                </c:pt>
                <c:pt idx="26" formatCode="_(* #,##0.0_);_(* \(#,##0.0\);_(* &quot;-&quot;?_);_(@_)">
                  <c:v>11707033145.830601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871-6846-95F6-7D1E03EE0026}"/>
            </c:ext>
          </c:extLst>
        </c:ser>
        <c:ser>
          <c:idx val="4"/>
          <c:order val="4"/>
          <c:tx>
            <c:strRef>
              <c:f>'Fig 6. TABOR'!$A$28</c:f>
              <c:strCache>
                <c:ptCount val="1"/>
                <c:pt idx="0">
                  <c:v>Referendum C Shadow Cap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TABOR'!$B$28:$AB$28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9161390726</c:v>
                </c:pt>
                <c:pt idx="14" formatCode="_(* #,##0.0_);_(* \(#,##0.0\);_(* &quot;-&quot;?_);_(@_)">
                  <c:v>9641866886</c:v>
                </c:pt>
                <c:pt idx="15" formatCode="_(* #,##0.0_);_(* \(#,##0.0\);_(* &quot;-&quot;?_);_(@_)">
                  <c:v>9998559293</c:v>
                </c:pt>
                <c:pt idx="16" formatCode="_(* #,##0.0_);_(* \(#,##0.0\);_(* &quot;-&quot;?_);_(@_)">
                  <c:v>10426552077.339701</c:v>
                </c:pt>
                <c:pt idx="17" formatCode="_(* #,##0.0_);_(* \(#,##0.0\);_(* &quot;-&quot;?_);_(@_)">
                  <c:v>10573439353.087601</c:v>
                </c:pt>
                <c:pt idx="18" formatCode="_(* #,##0.0_);_(* \(#,##0.0\);_(* &quot;-&quot;?_);_(@_)">
                  <c:v>10684856218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B871-6846-95F6-7D1E03EE0026}"/>
            </c:ext>
          </c:extLst>
        </c:ser>
        <c:ser>
          <c:idx val="5"/>
          <c:order val="5"/>
          <c:tx>
            <c:strRef>
              <c:f>'Fig 6. TABOR'!$A$29</c:f>
              <c:strCache>
                <c:ptCount val="1"/>
                <c:pt idx="0">
                  <c:v>Referendum C Cap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TABOR'!$B$29:$AB$29</c:f>
              <c:numCache>
                <c:formatCode>General</c:formatCode>
                <c:ptCount val="27"/>
                <c:pt idx="18" formatCode="_(* #,##0.0_);_(* \(#,##0.0\);_(* &quot;-&quot;?_);_(@_)">
                  <c:v>10684856218</c:v>
                </c:pt>
                <c:pt idx="19" formatCode="_(* #,##0.0_);_(* \(#,##0.0\);_(* &quot;-&quot;?_);_(@_)">
                  <c:v>10871425021</c:v>
                </c:pt>
                <c:pt idx="20" formatCode="_(* #,##0.0_);_(* \(#,##0.0\);_(* &quot;-&quot;?_);_(@_)">
                  <c:v>11460241749</c:v>
                </c:pt>
                <c:pt idx="21" formatCode="_(* #,##0.0_);_(* \(#,##0.0\);_(* &quot;-&quot;?_);_(@_)">
                  <c:v>11852382690</c:v>
                </c:pt>
                <c:pt idx="22" formatCode="_(* #,##0.0_);_(* \(#,##0.0\);_(* &quot;-&quot;?_);_(@_)">
                  <c:v>12361031942</c:v>
                </c:pt>
                <c:pt idx="23" formatCode="_(* #,##0.0_);_(* \(#,##0.0\);_(* &quot;-&quot;?_);_(@_)">
                  <c:v>12930715672</c:v>
                </c:pt>
                <c:pt idx="24" formatCode="_(* #,##0.0_);_(* \(#,##0.0\);_(* &quot;-&quot;?_);_(@_)">
                  <c:v>13286727008.882999</c:v>
                </c:pt>
                <c:pt idx="25" formatCode="_(* #,##0.0_);_(* \(#,##0.0\);_(* &quot;-&quot;?_);_(@_)">
                  <c:v>13924489905.309401</c:v>
                </c:pt>
                <c:pt idx="26" formatCode="_(* #,##0.0_);_(* \(#,##0.0\);_(* &quot;-&quot;?_);_(@_)">
                  <c:v>14509318481.332399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B871-6846-95F6-7D1E03EE0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2253664"/>
        <c:axId val="-1296789488"/>
      </c:lineChart>
      <c:catAx>
        <c:axId val="-12922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296789488"/>
        <c:crosses val="autoZero"/>
        <c:auto val="1"/>
        <c:lblAlgn val="ctr"/>
        <c:lblOffset val="100"/>
        <c:noMultiLvlLbl val="0"/>
      </c:catAx>
      <c:valAx>
        <c:axId val="-1296789488"/>
        <c:scaling>
          <c:orientation val="minMax"/>
          <c:max val="16000000000"/>
          <c:min val="40000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crossAx val="-1292253664"/>
        <c:crosses val="autoZero"/>
        <c:crossBetween val="between"/>
        <c:majorUnit val="2000000000"/>
        <c:minorUnit val="1000000000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9005756472999E-2"/>
          <c:y val="2.8629772903254899E-2"/>
          <c:w val="0.91228365533654099"/>
          <c:h val="0.77657605012323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 TABOR'!$A$24</c:f>
              <c:strCache>
                <c:ptCount val="1"/>
                <c:pt idx="0">
                  <c:v>State Fiscal Year Spending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9F9-BE47-8A65-B888808AE9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9F9-BE47-8A65-B888808AE9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9F9-BE47-8A65-B888808AE9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9F9-BE47-8A65-B888808AE924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9F9-BE47-8A65-B888808AE92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9F9-BE47-8A65-B888808AE924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9F9-BE47-8A65-B888808AE924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9F9-BE47-8A65-B888808AE924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TABOR'!$B$24:$AB$24</c:f>
              <c:numCache>
                <c:formatCode>_(* #,##0.0_);_(* \(#,##0.0\);_(* "-"?_);_(@_)</c:formatCode>
                <c:ptCount val="27"/>
                <c:pt idx="0">
                  <c:v>5069726000</c:v>
                </c:pt>
                <c:pt idx="1">
                  <c:v>5385087000</c:v>
                </c:pt>
                <c:pt idx="2">
                  <c:v>5757317000</c:v>
                </c:pt>
                <c:pt idx="3">
                  <c:v>6124314000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7760494222</c:v>
                </c:pt>
                <c:pt idx="10">
                  <c:v>7712511678</c:v>
                </c:pt>
                <c:pt idx="11">
                  <c:v>8332633732</c:v>
                </c:pt>
                <c:pt idx="12">
                  <c:v>8314373685.3227797</c:v>
                </c:pt>
                <c:pt idx="13">
                  <c:v>9161390726</c:v>
                </c:pt>
                <c:pt idx="14">
                  <c:v>9641866886</c:v>
                </c:pt>
                <c:pt idx="15">
                  <c:v>9998559293</c:v>
                </c:pt>
                <c:pt idx="16">
                  <c:v>9102353811</c:v>
                </c:pt>
                <c:pt idx="17">
                  <c:v>8567940886</c:v>
                </c:pt>
                <c:pt idx="18">
                  <c:v>9424763980</c:v>
                </c:pt>
                <c:pt idx="19">
                  <c:v>10273183504</c:v>
                </c:pt>
                <c:pt idx="20">
                  <c:v>11107340893</c:v>
                </c:pt>
                <c:pt idx="21">
                  <c:v>11691904580</c:v>
                </c:pt>
                <c:pt idx="22">
                  <c:v>12361031942</c:v>
                </c:pt>
                <c:pt idx="23">
                  <c:v>12904019740</c:v>
                </c:pt>
                <c:pt idx="24">
                  <c:v>13077339285.819401</c:v>
                </c:pt>
                <c:pt idx="25">
                  <c:v>13904889905.309401</c:v>
                </c:pt>
                <c:pt idx="26">
                  <c:v>14509318481.332399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F9-BE47-8A65-B888808AE924}"/>
            </c:ext>
          </c:extLst>
        </c:ser>
        <c:ser>
          <c:idx val="1"/>
          <c:order val="1"/>
          <c:tx>
            <c:strRef>
              <c:f>'Fig 6. TABOR'!$A$25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99F9-BE47-8A65-B888808AE9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99F9-BE47-8A65-B888808AE92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99F9-BE47-8A65-B888808AE92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99F9-BE47-8A65-B888808AE9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99F9-BE47-8A65-B888808AE9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99F9-BE47-8A65-B888808AE92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99F9-BE47-8A65-B888808AE924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TABOR'!$B$25:$AB$25</c:f>
              <c:numCache>
                <c:formatCode>_(* #,##0.0_);_(* \(#,##0.0\);_(* "-"?_);_(@_)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139026000.00000101</c:v>
                </c:pt>
                <c:pt idx="5">
                  <c:v>563164000.00000095</c:v>
                </c:pt>
                <c:pt idx="6">
                  <c:v>679635000</c:v>
                </c:pt>
                <c:pt idx="7">
                  <c:v>941129000</c:v>
                </c:pt>
                <c:pt idx="8">
                  <c:v>927201000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168589575.67722201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169740274</c:v>
                </c:pt>
                <c:pt idx="23">
                  <c:v>0</c:v>
                </c:pt>
                <c:pt idx="24">
                  <c:v>0</c:v>
                </c:pt>
                <c:pt idx="25">
                  <c:v>82330279.445091605</c:v>
                </c:pt>
                <c:pt idx="26">
                  <c:v>189339364.27608001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99F9-BE47-8A65-B888808AE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1241359776"/>
        <c:axId val="-1241357456"/>
      </c:barChart>
      <c:lineChart>
        <c:grouping val="standard"/>
        <c:varyColors val="0"/>
        <c:ser>
          <c:idx val="2"/>
          <c:order val="2"/>
          <c:tx>
            <c:strRef>
              <c:f>'Fig 6. TABOR'!$A$26</c:f>
              <c:strCache>
                <c:ptCount val="1"/>
                <c:pt idx="0">
                  <c:v>TABOR Limit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TABOR'!$B$26:$AB$26</c:f>
              <c:numCache>
                <c:formatCode>_(* #,##0.0_);_(* \(#,##0.0\);_(* "-"?_);_(@_)</c:formatCode>
                <c:ptCount val="27"/>
                <c:pt idx="1">
                  <c:v>5399258190</c:v>
                </c:pt>
                <c:pt idx="2">
                  <c:v>5767428177</c:v>
                </c:pt>
                <c:pt idx="3">
                  <c:v>6160329190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8126200000</c:v>
                </c:pt>
                <c:pt idx="10">
                  <c:v>8334327184.3179998</c:v>
                </c:pt>
                <c:pt idx="11">
                  <c:v>8332633732</c:v>
                </c:pt>
                <c:pt idx="12">
                  <c:v>8314373685.3227797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99F9-BE47-8A65-B888808AE924}"/>
            </c:ext>
          </c:extLst>
        </c:ser>
        <c:ser>
          <c:idx val="3"/>
          <c:order val="3"/>
          <c:tx>
            <c:strRef>
              <c:f>'Fig 6. TABOR'!$A$27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TABOR'!$B$27:$AB$27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8045256315.6949701</c:v>
                </c:pt>
                <c:pt idx="14" formatCode="_(* #,##0.0_);_(* \(#,##0.0\);_(* &quot;-&quot;?_);_(@_)">
                  <c:v>8333826754.1042995</c:v>
                </c:pt>
                <c:pt idx="15" formatCode="_(* #,##0.0_);_(* \(#,##0.0\);_(* &quot;-&quot;?_);_(@_)">
                  <c:v>8829131172</c:v>
                </c:pt>
                <c:pt idx="16" formatCode="_(* #,##0.0_);_(* \(#,##0.0\);_(* &quot;-&quot;?_);_(@_)">
                  <c:v>9203841339</c:v>
                </c:pt>
                <c:pt idx="17" formatCode="_(* #,##0.0_);_(* \(#,##0.0\);_(* &quot;-&quot;?_);_(@_)">
                  <c:v>9183797371</c:v>
                </c:pt>
                <c:pt idx="18" formatCode="_(* #,##0.0_);_(* \(#,##0.0\);_(* &quot;-&quot;?_);_(@_)">
                  <c:v>8654191995</c:v>
                </c:pt>
                <c:pt idx="19" formatCode="_(* #,##0.0_);_(* \(#,##0.0\);_(* &quot;-&quot;?_);_(@_)">
                  <c:v>8799754139</c:v>
                </c:pt>
                <c:pt idx="20" formatCode="_(* #,##0.0_);_(* \(#,##0.0\);_(* &quot;-&quot;?_);_(@_)">
                  <c:v>9247466972</c:v>
                </c:pt>
                <c:pt idx="21" formatCode="_(* #,##0.0_);_(* \(#,##0.0\);_(* &quot;-&quot;?_);_(@_)">
                  <c:v>9566585725</c:v>
                </c:pt>
                <c:pt idx="22" formatCode="_(* #,##0.0_);_(* \(#,##0.0\);_(* &quot;-&quot;?_);_(@_)">
                  <c:v>9976945707</c:v>
                </c:pt>
                <c:pt idx="23" formatCode="_(* #,##0.0_);_(* \(#,##0.0\);_(* &quot;-&quot;?_);_(@_)">
                  <c:v>10441716872</c:v>
                </c:pt>
                <c:pt idx="24" formatCode="_(* #,##0.0_);_(* \(#,##0.0\);_(* &quot;-&quot;?_);_(@_)">
                  <c:v>10720569246.083</c:v>
                </c:pt>
                <c:pt idx="25" formatCode="_(* #,##0.0_);_(* \(#,##0.0\);_(* &quot;-&quot;?_);_(@_)">
                  <c:v>11235156569.895</c:v>
                </c:pt>
                <c:pt idx="26" formatCode="_(* #,##0.0_);_(* \(#,##0.0\);_(* &quot;-&quot;?_);_(@_)">
                  <c:v>11707033145.830601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9F9-BE47-8A65-B888808AE924}"/>
            </c:ext>
          </c:extLst>
        </c:ser>
        <c:ser>
          <c:idx val="4"/>
          <c:order val="4"/>
          <c:tx>
            <c:strRef>
              <c:f>'Fig 6. TABOR'!$A$28</c:f>
              <c:strCache>
                <c:ptCount val="1"/>
                <c:pt idx="0">
                  <c:v>Referendum C Shadow Cap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TABOR'!$B$28:$AB$28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9161390726</c:v>
                </c:pt>
                <c:pt idx="14" formatCode="_(* #,##0.0_);_(* \(#,##0.0\);_(* &quot;-&quot;?_);_(@_)">
                  <c:v>9641866886</c:v>
                </c:pt>
                <c:pt idx="15" formatCode="_(* #,##0.0_);_(* \(#,##0.0\);_(* &quot;-&quot;?_);_(@_)">
                  <c:v>9998559293</c:v>
                </c:pt>
                <c:pt idx="16" formatCode="_(* #,##0.0_);_(* \(#,##0.0\);_(* &quot;-&quot;?_);_(@_)">
                  <c:v>10426552077.339701</c:v>
                </c:pt>
                <c:pt idx="17" formatCode="_(* #,##0.0_);_(* \(#,##0.0\);_(* &quot;-&quot;?_);_(@_)">
                  <c:v>10573439353.087601</c:v>
                </c:pt>
                <c:pt idx="18" formatCode="_(* #,##0.0_);_(* \(#,##0.0\);_(* &quot;-&quot;?_);_(@_)">
                  <c:v>10684856218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99F9-BE47-8A65-B888808AE924}"/>
            </c:ext>
          </c:extLst>
        </c:ser>
        <c:ser>
          <c:idx val="5"/>
          <c:order val="5"/>
          <c:tx>
            <c:strRef>
              <c:f>'Fig 6. TABOR'!$A$29</c:f>
              <c:strCache>
                <c:ptCount val="1"/>
                <c:pt idx="0">
                  <c:v>Referendum C Cap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TABOR'!$B$29:$AB$29</c:f>
              <c:numCache>
                <c:formatCode>General</c:formatCode>
                <c:ptCount val="27"/>
                <c:pt idx="18" formatCode="_(* #,##0.0_);_(* \(#,##0.0\);_(* &quot;-&quot;?_);_(@_)">
                  <c:v>10684856218</c:v>
                </c:pt>
                <c:pt idx="19" formatCode="_(* #,##0.0_);_(* \(#,##0.0\);_(* &quot;-&quot;?_);_(@_)">
                  <c:v>10871425021</c:v>
                </c:pt>
                <c:pt idx="20" formatCode="_(* #,##0.0_);_(* \(#,##0.0\);_(* &quot;-&quot;?_);_(@_)">
                  <c:v>11460241749</c:v>
                </c:pt>
                <c:pt idx="21" formatCode="_(* #,##0.0_);_(* \(#,##0.0\);_(* &quot;-&quot;?_);_(@_)">
                  <c:v>11852382690</c:v>
                </c:pt>
                <c:pt idx="22" formatCode="_(* #,##0.0_);_(* \(#,##0.0\);_(* &quot;-&quot;?_);_(@_)">
                  <c:v>12361031942</c:v>
                </c:pt>
                <c:pt idx="23" formatCode="_(* #,##0.0_);_(* \(#,##0.0\);_(* &quot;-&quot;?_);_(@_)">
                  <c:v>12930715672</c:v>
                </c:pt>
                <c:pt idx="24" formatCode="_(* #,##0.0_);_(* \(#,##0.0\);_(* &quot;-&quot;?_);_(@_)">
                  <c:v>13286727008.882999</c:v>
                </c:pt>
                <c:pt idx="25" formatCode="_(* #,##0.0_);_(* \(#,##0.0\);_(* &quot;-&quot;?_);_(@_)">
                  <c:v>13924489905.309401</c:v>
                </c:pt>
                <c:pt idx="26" formatCode="_(* #,##0.0_);_(* \(#,##0.0\);_(* &quot;-&quot;?_);_(@_)">
                  <c:v>14509318481.332399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9F9-BE47-8A65-B888808AE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41359776"/>
        <c:axId val="-1241357456"/>
      </c:lineChart>
      <c:catAx>
        <c:axId val="-124135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241357456"/>
        <c:crosses val="autoZero"/>
        <c:auto val="1"/>
        <c:lblAlgn val="ctr"/>
        <c:lblOffset val="100"/>
        <c:noMultiLvlLbl val="0"/>
      </c:catAx>
      <c:valAx>
        <c:axId val="-1241357456"/>
        <c:scaling>
          <c:orientation val="minMax"/>
          <c:max val="16000000000"/>
          <c:min val="40000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crossAx val="-1241359776"/>
        <c:crosses val="autoZero"/>
        <c:crossBetween val="between"/>
        <c:majorUnit val="2000000000"/>
        <c:minorUnit val="1000000000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09005756472999E-2"/>
          <c:y val="2.8629772903254899E-2"/>
          <c:w val="0.91228365533654099"/>
          <c:h val="0.776576050123231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 6. TABOR'!$A$24</c:f>
              <c:strCache>
                <c:ptCount val="1"/>
                <c:pt idx="0">
                  <c:v>State Fiscal Year Spending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4BA-2246-B1AF-76983D9064C8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4BA-2246-B1AF-76983D9064C8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4BA-2246-B1AF-76983D9064C8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4BA-2246-B1AF-76983D9064C8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4BA-2246-B1AF-76983D9064C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4BA-2246-B1AF-76983D9064C8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F4BA-2246-B1AF-76983D9064C8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F4BA-2246-B1AF-76983D9064C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TABOR'!$B$24:$AB$24</c:f>
              <c:numCache>
                <c:formatCode>_(* #,##0.0_);_(* \(#,##0.0\);_(* "-"?_);_(@_)</c:formatCode>
                <c:ptCount val="27"/>
                <c:pt idx="0">
                  <c:v>5069726000</c:v>
                </c:pt>
                <c:pt idx="1">
                  <c:v>5385087000</c:v>
                </c:pt>
                <c:pt idx="2">
                  <c:v>5757317000</c:v>
                </c:pt>
                <c:pt idx="3">
                  <c:v>6124314000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7760494222</c:v>
                </c:pt>
                <c:pt idx="10">
                  <c:v>7712511678</c:v>
                </c:pt>
                <c:pt idx="11">
                  <c:v>8332633732</c:v>
                </c:pt>
                <c:pt idx="12">
                  <c:v>8314373685.3227797</c:v>
                </c:pt>
                <c:pt idx="13">
                  <c:v>9161390726</c:v>
                </c:pt>
                <c:pt idx="14">
                  <c:v>9641866886</c:v>
                </c:pt>
                <c:pt idx="15">
                  <c:v>9998559293</c:v>
                </c:pt>
                <c:pt idx="16">
                  <c:v>9102353811</c:v>
                </c:pt>
                <c:pt idx="17">
                  <c:v>8567940886</c:v>
                </c:pt>
                <c:pt idx="18">
                  <c:v>9424763980</c:v>
                </c:pt>
                <c:pt idx="19">
                  <c:v>10273183504</c:v>
                </c:pt>
                <c:pt idx="20">
                  <c:v>11107340893</c:v>
                </c:pt>
                <c:pt idx="21">
                  <c:v>11691904580</c:v>
                </c:pt>
                <c:pt idx="22">
                  <c:v>12361031942</c:v>
                </c:pt>
                <c:pt idx="23">
                  <c:v>12904019740</c:v>
                </c:pt>
                <c:pt idx="24">
                  <c:v>13077339285.819401</c:v>
                </c:pt>
                <c:pt idx="25">
                  <c:v>13904889905.309401</c:v>
                </c:pt>
                <c:pt idx="26">
                  <c:v>14509318481.332399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4BA-2246-B1AF-76983D9064C8}"/>
            </c:ext>
          </c:extLst>
        </c:ser>
        <c:ser>
          <c:idx val="1"/>
          <c:order val="1"/>
          <c:tx>
            <c:strRef>
              <c:f>'Fig 6. TABOR'!$A$25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F4BA-2246-B1AF-76983D9064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F4BA-2246-B1AF-76983D9064C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F4BA-2246-B1AF-76983D9064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F4BA-2246-B1AF-76983D9064C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F4BA-2246-B1AF-76983D9064C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F4BA-2246-B1AF-76983D9064C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F4BA-2246-B1AF-76983D9064C8}"/>
              </c:ext>
            </c:extLst>
          </c:dPt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TABOR'!$B$25:$AB$25</c:f>
              <c:numCache>
                <c:formatCode>_(* #,##0.0_);_(* \(#,##0.0\);_(* "-"?_);_(@_)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139026000.00000101</c:v>
                </c:pt>
                <c:pt idx="5">
                  <c:v>563164000.00000095</c:v>
                </c:pt>
                <c:pt idx="6">
                  <c:v>679635000</c:v>
                </c:pt>
                <c:pt idx="7">
                  <c:v>941129000</c:v>
                </c:pt>
                <c:pt idx="8">
                  <c:v>927201000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168589575.67722201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169740274</c:v>
                </c:pt>
                <c:pt idx="23">
                  <c:v>0</c:v>
                </c:pt>
                <c:pt idx="24">
                  <c:v>0</c:v>
                </c:pt>
                <c:pt idx="25">
                  <c:v>82330279.445091605</c:v>
                </c:pt>
                <c:pt idx="26">
                  <c:v>189339364.27608001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4BA-2246-B1AF-76983D906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1296485696"/>
        <c:axId val="-1296866624"/>
      </c:barChart>
      <c:lineChart>
        <c:grouping val="standard"/>
        <c:varyColors val="0"/>
        <c:ser>
          <c:idx val="2"/>
          <c:order val="2"/>
          <c:tx>
            <c:strRef>
              <c:f>'Fig 6. TABOR'!$A$26</c:f>
              <c:strCache>
                <c:ptCount val="1"/>
                <c:pt idx="0">
                  <c:v>TABOR Limit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TABOR'!$B$26:$AB$26</c:f>
              <c:numCache>
                <c:formatCode>_(* #,##0.0_);_(* \(#,##0.0\);_(* "-"?_);_(@_)</c:formatCode>
                <c:ptCount val="27"/>
                <c:pt idx="1">
                  <c:v>5399258190</c:v>
                </c:pt>
                <c:pt idx="2">
                  <c:v>5767428177</c:v>
                </c:pt>
                <c:pt idx="3">
                  <c:v>6160329190</c:v>
                </c:pt>
                <c:pt idx="4">
                  <c:v>6508592000</c:v>
                </c:pt>
                <c:pt idx="5">
                  <c:v>6872038000</c:v>
                </c:pt>
                <c:pt idx="6">
                  <c:v>7243384000</c:v>
                </c:pt>
                <c:pt idx="7">
                  <c:v>7563710000</c:v>
                </c:pt>
                <c:pt idx="8">
                  <c:v>7948550000</c:v>
                </c:pt>
                <c:pt idx="9">
                  <c:v>8126200000</c:v>
                </c:pt>
                <c:pt idx="10">
                  <c:v>8334327184.3179998</c:v>
                </c:pt>
                <c:pt idx="11">
                  <c:v>8332633732</c:v>
                </c:pt>
                <c:pt idx="12">
                  <c:v>8314373685.3227797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4BA-2246-B1AF-76983D9064C8}"/>
            </c:ext>
          </c:extLst>
        </c:ser>
        <c:ser>
          <c:idx val="3"/>
          <c:order val="3"/>
          <c:tx>
            <c:strRef>
              <c:f>'Fig 6. TABOR'!$A$27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TABOR'!$B$27:$AB$27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8045256315.6949701</c:v>
                </c:pt>
                <c:pt idx="14" formatCode="_(* #,##0.0_);_(* \(#,##0.0\);_(* &quot;-&quot;?_);_(@_)">
                  <c:v>8333826754.1042995</c:v>
                </c:pt>
                <c:pt idx="15" formatCode="_(* #,##0.0_);_(* \(#,##0.0\);_(* &quot;-&quot;?_);_(@_)">
                  <c:v>8829131172</c:v>
                </c:pt>
                <c:pt idx="16" formatCode="_(* #,##0.0_);_(* \(#,##0.0\);_(* &quot;-&quot;?_);_(@_)">
                  <c:v>9203841339</c:v>
                </c:pt>
                <c:pt idx="17" formatCode="_(* #,##0.0_);_(* \(#,##0.0\);_(* &quot;-&quot;?_);_(@_)">
                  <c:v>9183797371</c:v>
                </c:pt>
                <c:pt idx="18" formatCode="_(* #,##0.0_);_(* \(#,##0.0\);_(* &quot;-&quot;?_);_(@_)">
                  <c:v>8654191995</c:v>
                </c:pt>
                <c:pt idx="19" formatCode="_(* #,##0.0_);_(* \(#,##0.0\);_(* &quot;-&quot;?_);_(@_)">
                  <c:v>8799754139</c:v>
                </c:pt>
                <c:pt idx="20" formatCode="_(* #,##0.0_);_(* \(#,##0.0\);_(* &quot;-&quot;?_);_(@_)">
                  <c:v>9247466972</c:v>
                </c:pt>
                <c:pt idx="21" formatCode="_(* #,##0.0_);_(* \(#,##0.0\);_(* &quot;-&quot;?_);_(@_)">
                  <c:v>9566585725</c:v>
                </c:pt>
                <c:pt idx="22" formatCode="_(* #,##0.0_);_(* \(#,##0.0\);_(* &quot;-&quot;?_);_(@_)">
                  <c:v>9976945707</c:v>
                </c:pt>
                <c:pt idx="23" formatCode="_(* #,##0.0_);_(* \(#,##0.0\);_(* &quot;-&quot;?_);_(@_)">
                  <c:v>10441716872</c:v>
                </c:pt>
                <c:pt idx="24" formatCode="_(* #,##0.0_);_(* \(#,##0.0\);_(* &quot;-&quot;?_);_(@_)">
                  <c:v>10720569246.083</c:v>
                </c:pt>
                <c:pt idx="25" formatCode="_(* #,##0.0_);_(* \(#,##0.0\);_(* &quot;-&quot;?_);_(@_)">
                  <c:v>11235156569.895</c:v>
                </c:pt>
                <c:pt idx="26" formatCode="_(* #,##0.0_);_(* \(#,##0.0\);_(* &quot;-&quot;?_);_(@_)">
                  <c:v>11707033145.830601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4BA-2246-B1AF-76983D9064C8}"/>
            </c:ext>
          </c:extLst>
        </c:ser>
        <c:ser>
          <c:idx val="4"/>
          <c:order val="4"/>
          <c:tx>
            <c:strRef>
              <c:f>'Fig 6. TABOR'!$A$28</c:f>
              <c:strCache>
                <c:ptCount val="1"/>
                <c:pt idx="0">
                  <c:v>Referendum C Shadow Cap</c:v>
                </c:pt>
              </c:strCache>
            </c:strRef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TABOR'!$B$28:$AB$28</c:f>
              <c:numCache>
                <c:formatCode>General</c:formatCode>
                <c:ptCount val="27"/>
                <c:pt idx="12" formatCode="_(* #,##0.0_);_(* \(#,##0.0\);_(* &quot;-&quot;?_);_(@_)">
                  <c:v>8314373685.3227797</c:v>
                </c:pt>
                <c:pt idx="13" formatCode="_(* #,##0.0_);_(* \(#,##0.0\);_(* &quot;-&quot;?_);_(@_)">
                  <c:v>9161390726</c:v>
                </c:pt>
                <c:pt idx="14" formatCode="_(* #,##0.0_);_(* \(#,##0.0\);_(* &quot;-&quot;?_);_(@_)">
                  <c:v>9641866886</c:v>
                </c:pt>
                <c:pt idx="15" formatCode="_(* #,##0.0_);_(* \(#,##0.0\);_(* &quot;-&quot;?_);_(@_)">
                  <c:v>9998559293</c:v>
                </c:pt>
                <c:pt idx="16" formatCode="_(* #,##0.0_);_(* \(#,##0.0\);_(* &quot;-&quot;?_);_(@_)">
                  <c:v>10426552077.339701</c:v>
                </c:pt>
                <c:pt idx="17" formatCode="_(* #,##0.0_);_(* \(#,##0.0\);_(* &quot;-&quot;?_);_(@_)">
                  <c:v>10573439353.087601</c:v>
                </c:pt>
                <c:pt idx="18" formatCode="_(* #,##0.0_);_(* \(#,##0.0\);_(* &quot;-&quot;?_);_(@_)">
                  <c:v>10684856218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F4BA-2246-B1AF-76983D9064C8}"/>
            </c:ext>
          </c:extLst>
        </c:ser>
        <c:ser>
          <c:idx val="5"/>
          <c:order val="5"/>
          <c:tx>
            <c:strRef>
              <c:f>'Fig 6. TABOR'!$A$29</c:f>
              <c:strCache>
                <c:ptCount val="1"/>
                <c:pt idx="0">
                  <c:v>Referendum C Cap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'Fig 6. TABOR'!$B$23:$AB$23</c:f>
              <c:strCache>
                <c:ptCount val="27"/>
                <c:pt idx="0">
                  <c:v>FY 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2016p</c:v>
                </c:pt>
                <c:pt idx="24">
                  <c:v>2017f</c:v>
                </c:pt>
                <c:pt idx="25">
                  <c:v>2018f</c:v>
                </c:pt>
                <c:pt idx="26">
                  <c:v>2019f</c:v>
                </c:pt>
              </c:strCache>
            </c:strRef>
          </c:cat>
          <c:val>
            <c:numRef>
              <c:f>'Fig 6. TABOR'!$B$29:$AB$29</c:f>
              <c:numCache>
                <c:formatCode>General</c:formatCode>
                <c:ptCount val="27"/>
                <c:pt idx="18" formatCode="_(* #,##0.0_);_(* \(#,##0.0\);_(* &quot;-&quot;?_);_(@_)">
                  <c:v>10684856218</c:v>
                </c:pt>
                <c:pt idx="19" formatCode="_(* #,##0.0_);_(* \(#,##0.0\);_(* &quot;-&quot;?_);_(@_)">
                  <c:v>10871425021</c:v>
                </c:pt>
                <c:pt idx="20" formatCode="_(* #,##0.0_);_(* \(#,##0.0\);_(* &quot;-&quot;?_);_(@_)">
                  <c:v>11460241749</c:v>
                </c:pt>
                <c:pt idx="21" formatCode="_(* #,##0.0_);_(* \(#,##0.0\);_(* &quot;-&quot;?_);_(@_)">
                  <c:v>11852382690</c:v>
                </c:pt>
                <c:pt idx="22" formatCode="_(* #,##0.0_);_(* \(#,##0.0\);_(* &quot;-&quot;?_);_(@_)">
                  <c:v>12361031942</c:v>
                </c:pt>
                <c:pt idx="23" formatCode="_(* #,##0.0_);_(* \(#,##0.0\);_(* &quot;-&quot;?_);_(@_)">
                  <c:v>12930715672</c:v>
                </c:pt>
                <c:pt idx="24" formatCode="_(* #,##0.0_);_(* \(#,##0.0\);_(* &quot;-&quot;?_);_(@_)">
                  <c:v>13286727008.882999</c:v>
                </c:pt>
                <c:pt idx="25" formatCode="_(* #,##0.0_);_(* \(#,##0.0\);_(* &quot;-&quot;?_);_(@_)">
                  <c:v>13924489905.309401</c:v>
                </c:pt>
                <c:pt idx="26" formatCode="_(* #,##0.0_);_(* \(#,##0.0\);_(* &quot;-&quot;?_);_(@_)">
                  <c:v>14509318481.332399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F4BA-2246-B1AF-76983D906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6485696"/>
        <c:axId val="-1296866624"/>
      </c:lineChart>
      <c:catAx>
        <c:axId val="-129648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296866624"/>
        <c:crosses val="autoZero"/>
        <c:auto val="1"/>
        <c:lblAlgn val="ctr"/>
        <c:lblOffset val="100"/>
        <c:noMultiLvlLbl val="0"/>
      </c:catAx>
      <c:valAx>
        <c:axId val="-1296866624"/>
        <c:scaling>
          <c:orientation val="minMax"/>
          <c:max val="16000000000"/>
          <c:min val="400000000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crossAx val="-1296485696"/>
        <c:crosses val="autoZero"/>
        <c:crossBetween val="between"/>
        <c:majorUnit val="2000000000"/>
        <c:minorUnit val="1000000000"/>
        <c:dispUnits>
          <c:builtInUnit val="billion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80626341830998E-2"/>
          <c:y val="3.6708223972003497E-2"/>
          <c:w val="0.86961042247406495"/>
          <c:h val="0.78968022747156597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cat>
            <c:strRef>
              <c:f>Sheet1!$A$2:$A$23</c:f>
              <c:strCache>
                <c:ptCount val="22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</c:strCache>
            </c:strRef>
          </c:cat>
          <c:val>
            <c:numRef>
              <c:f>Sheet1!$E$2:$E$23</c:f>
              <c:numCache>
                <c:formatCode>_(* #,##0.0_);_(* \(#,##0.0\);_(* "-"??_);_(@_)</c:formatCode>
                <c:ptCount val="22"/>
                <c:pt idx="0">
                  <c:v>8.9909510000000008</c:v>
                </c:pt>
                <c:pt idx="1">
                  <c:v>9.5582212499999972</c:v>
                </c:pt>
                <c:pt idx="2">
                  <c:v>10.066378781999999</c:v>
                </c:pt>
                <c:pt idx="3">
                  <c:v>10.820000586000001</c:v>
                </c:pt>
                <c:pt idx="4">
                  <c:v>12.344777077</c:v>
                </c:pt>
                <c:pt idx="5">
                  <c:v>13.041866414999999</c:v>
                </c:pt>
                <c:pt idx="6">
                  <c:v>14.779161610999999</c:v>
                </c:pt>
                <c:pt idx="7">
                  <c:v>15.647863423</c:v>
                </c:pt>
                <c:pt idx="8">
                  <c:v>15.021151881</c:v>
                </c:pt>
                <c:pt idx="9">
                  <c:v>15.722178483</c:v>
                </c:pt>
                <c:pt idx="10">
                  <c:v>17.156340808999989</c:v>
                </c:pt>
                <c:pt idx="11">
                  <c:v>17.969930868999999</c:v>
                </c:pt>
                <c:pt idx="12">
                  <c:v>20.319821068</c:v>
                </c:pt>
                <c:pt idx="13">
                  <c:v>21.57871558799998</c:v>
                </c:pt>
                <c:pt idx="14">
                  <c:v>22.69601944399999</c:v>
                </c:pt>
                <c:pt idx="15">
                  <c:v>23.571565758000009</c:v>
                </c:pt>
                <c:pt idx="16">
                  <c:v>27.681187829999999</c:v>
                </c:pt>
                <c:pt idx="17">
                  <c:v>28.796103914</c:v>
                </c:pt>
                <c:pt idx="18">
                  <c:v>30.105010118999999</c:v>
                </c:pt>
                <c:pt idx="19">
                  <c:v>29.815245079</c:v>
                </c:pt>
                <c:pt idx="20">
                  <c:v>31.50873981599997</c:v>
                </c:pt>
                <c:pt idx="21">
                  <c:v>33.640153234000003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D-A546-A962-DFF03B605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6906528"/>
        <c:axId val="-1293885056"/>
      </c:areaChar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Under Original TABOR Limit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</c:strCache>
            </c:strRef>
          </c:cat>
          <c:val>
            <c:numRef>
              <c:f>Sheet1!$B$2:$B$23</c:f>
              <c:numCache>
                <c:formatCode>_(* #,##0.0_);_(* \(#,##0.0\);_(* "-"??_);_(@_)</c:formatCode>
                <c:ptCount val="22"/>
                <c:pt idx="0">
                  <c:v>5.3850869999999968</c:v>
                </c:pt>
                <c:pt idx="1">
                  <c:v>5.7573169999999969</c:v>
                </c:pt>
                <c:pt idx="2">
                  <c:v>6.1243139999999947</c:v>
                </c:pt>
                <c:pt idx="3">
                  <c:v>6.5085919999999966</c:v>
                </c:pt>
                <c:pt idx="4">
                  <c:v>6.8720379999999972</c:v>
                </c:pt>
                <c:pt idx="5">
                  <c:v>7.2433839999999998</c:v>
                </c:pt>
                <c:pt idx="6">
                  <c:v>7.5637099999999986</c:v>
                </c:pt>
                <c:pt idx="7">
                  <c:v>7.94855</c:v>
                </c:pt>
                <c:pt idx="8">
                  <c:v>7.7604942219999957</c:v>
                </c:pt>
                <c:pt idx="9">
                  <c:v>7.712511677999994</c:v>
                </c:pt>
                <c:pt idx="10">
                  <c:v>8.3326337319999997</c:v>
                </c:pt>
                <c:pt idx="11">
                  <c:v>8.4418997513227723</c:v>
                </c:pt>
                <c:pt idx="12">
                  <c:v>8.0452907259999993</c:v>
                </c:pt>
                <c:pt idx="13">
                  <c:v>8.3337668859999994</c:v>
                </c:pt>
                <c:pt idx="14">
                  <c:v>8.829159293</c:v>
                </c:pt>
                <c:pt idx="15">
                  <c:v>9.1023538110000004</c:v>
                </c:pt>
                <c:pt idx="16">
                  <c:v>8.5679408860000006</c:v>
                </c:pt>
                <c:pt idx="17">
                  <c:v>8.6541919949999997</c:v>
                </c:pt>
                <c:pt idx="18">
                  <c:v>8.7997541390000027</c:v>
                </c:pt>
                <c:pt idx="19">
                  <c:v>9.2476136160000006</c:v>
                </c:pt>
                <c:pt idx="20">
                  <c:v>9.5665857250000048</c:v>
                </c:pt>
                <c:pt idx="21">
                  <c:v>9.9769457080000006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D-A546-A962-DFF03B6054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Voter-Approved Revenue  (Includes Ref. C)
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</c:strCache>
            </c:strRef>
          </c:cat>
          <c:val>
            <c:numRef>
              <c:f>Sheet1!$C$2:$C$23</c:f>
              <c:numCache>
                <c:formatCode>_(* #,##0.0_);_(* \(#,##0.0\);_(* "-"??_);_(@_)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1.4093E-5</c:v>
                </c:pt>
                <c:pt idx="6">
                  <c:v>2.2543199999999999E-4</c:v>
                </c:pt>
                <c:pt idx="7">
                  <c:v>0.16905756299999999</c:v>
                </c:pt>
                <c:pt idx="8">
                  <c:v>0.28937371000000001</c:v>
                </c:pt>
                <c:pt idx="9">
                  <c:v>0.24540578399999999</c:v>
                </c:pt>
                <c:pt idx="10">
                  <c:v>0.28069930300000001</c:v>
                </c:pt>
                <c:pt idx="11">
                  <c:v>0.40505949600000002</c:v>
                </c:pt>
                <c:pt idx="12">
                  <c:v>1.652403182305026</c:v>
                </c:pt>
                <c:pt idx="13">
                  <c:v>1.8860117568957031</c:v>
                </c:pt>
                <c:pt idx="14">
                  <c:v>1.7634845390000009</c:v>
                </c:pt>
                <c:pt idx="15">
                  <c:v>0.64014986699999998</c:v>
                </c:pt>
                <c:pt idx="16">
                  <c:v>0.50552044500000004</c:v>
                </c:pt>
                <c:pt idx="17">
                  <c:v>1.310697872</c:v>
                </c:pt>
                <c:pt idx="18">
                  <c:v>2.0507539970000002</c:v>
                </c:pt>
                <c:pt idx="19">
                  <c:v>2.506864129999999</c:v>
                </c:pt>
                <c:pt idx="20">
                  <c:v>2.7819578460000001</c:v>
                </c:pt>
                <c:pt idx="21">
                  <c:v>3.1380849049999999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D-A546-A962-DFF03B6054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Surplus Refunded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Sheet1!$A$2:$A$23</c:f>
              <c:strCache>
                <c:ptCount val="22"/>
                <c:pt idx="0">
                  <c:v>1993-94</c:v>
                </c:pt>
                <c:pt idx="1">
                  <c:v>1994-95</c:v>
                </c:pt>
                <c:pt idx="2">
                  <c:v>1995-96</c:v>
                </c:pt>
                <c:pt idx="3">
                  <c:v>1996-97</c:v>
                </c:pt>
                <c:pt idx="4">
                  <c:v>1997-98</c:v>
                </c:pt>
                <c:pt idx="5">
                  <c:v>1998-99</c:v>
                </c:pt>
                <c:pt idx="6">
                  <c:v>1999-00</c:v>
                </c:pt>
                <c:pt idx="7">
                  <c:v>2000-01</c:v>
                </c:pt>
                <c:pt idx="8">
                  <c:v>2001-02</c:v>
                </c:pt>
                <c:pt idx="9">
                  <c:v>2002-03</c:v>
                </c:pt>
                <c:pt idx="10">
                  <c:v>2003-04</c:v>
                </c:pt>
                <c:pt idx="11">
                  <c:v>2004-05</c:v>
                </c:pt>
                <c:pt idx="12">
                  <c:v>2005-06</c:v>
                </c:pt>
                <c:pt idx="13">
                  <c:v>2006-07</c:v>
                </c:pt>
                <c:pt idx="14">
                  <c:v>2007-08</c:v>
                </c:pt>
                <c:pt idx="15">
                  <c:v>2008-09</c:v>
                </c:pt>
                <c:pt idx="16">
                  <c:v>2009-10</c:v>
                </c:pt>
                <c:pt idx="17">
                  <c:v>2010-11</c:v>
                </c:pt>
                <c:pt idx="18">
                  <c:v>2011-12</c:v>
                </c:pt>
                <c:pt idx="19">
                  <c:v>2012-13</c:v>
                </c:pt>
                <c:pt idx="20">
                  <c:v>2013-14</c:v>
                </c:pt>
                <c:pt idx="21">
                  <c:v>2014-15</c:v>
                </c:pt>
              </c:strCache>
            </c:strRef>
          </c:cat>
          <c:val>
            <c:numRef>
              <c:f>Sheet1!$D$2:$D$23</c:f>
              <c:numCache>
                <c:formatCode>_(* #,##0.0_);_(* \(#,##0.0\);_(* "-"??_);_(@_)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0.13900000000000001</c:v>
                </c:pt>
                <c:pt idx="4">
                  <c:v>0.56320000000000003</c:v>
                </c:pt>
                <c:pt idx="5">
                  <c:v>0.67959999999999998</c:v>
                </c:pt>
                <c:pt idx="6">
                  <c:v>0.94110000000000005</c:v>
                </c:pt>
                <c:pt idx="7">
                  <c:v>0.92720000000000002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4.1063504677222203E-2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0.169740274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2D-A546-A962-DFF03B605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-1396906528"/>
        <c:axId val="-1293885056"/>
      </c:barChart>
      <c:catAx>
        <c:axId val="-13969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-1293885056"/>
        <c:crosses val="autoZero"/>
        <c:auto val="1"/>
        <c:lblAlgn val="ctr"/>
        <c:lblOffset val="100"/>
        <c:noMultiLvlLbl val="0"/>
      </c:catAx>
      <c:valAx>
        <c:axId val="-1293885056"/>
        <c:scaling>
          <c:orientation val="minMax"/>
        </c:scaling>
        <c:delete val="0"/>
        <c:axPos val="l"/>
        <c:numFmt formatCode="\$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1396906528"/>
        <c:crosses val="autoZero"/>
        <c:crossBetween val="between"/>
      </c:valAx>
      <c:spPr>
        <a:noFill/>
        <a:ln w="25387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chemeClr val="accent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7.84828693646627E-2"/>
          <c:y val="6.9444444444444503E-2"/>
          <c:w val="0.55440358089695996"/>
          <c:h val="0.3006596675415569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67891513560803E-2"/>
          <c:y val="9.4837863009059345E-2"/>
          <c:w val="0.89885615342162584"/>
          <c:h val="0.720477207423949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Charts!$A$13</c:f>
              <c:strCache>
                <c:ptCount val="1"/>
                <c:pt idx="0">
                  <c:v>Revenue Subject to TABOR less Surplus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Charts!$B$3:$P$3</c:f>
              <c:strCache>
                <c:ptCount val="15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16-17p</c:v>
                </c:pt>
                <c:pt idx="12">
                  <c:v>17-18f</c:v>
                </c:pt>
                <c:pt idx="13">
                  <c:v>18-19f</c:v>
                </c:pt>
                <c:pt idx="14">
                  <c:v>19-20f</c:v>
                </c:pt>
              </c:strCache>
            </c:strRef>
          </c:cat>
          <c:val>
            <c:numRef>
              <c:f>Charts!$B$13:$P$13</c:f>
              <c:numCache>
                <c:formatCode>0.0</c:formatCode>
                <c:ptCount val="15"/>
                <c:pt idx="0">
                  <c:v>9.1613907260000005</c:v>
                </c:pt>
                <c:pt idx="1">
                  <c:v>9.641866885999999</c:v>
                </c:pt>
                <c:pt idx="2">
                  <c:v>9.9985592929999996</c:v>
                </c:pt>
                <c:pt idx="3">
                  <c:v>9.1023538110000004</c:v>
                </c:pt>
                <c:pt idx="4">
                  <c:v>8.5679408860000006</c:v>
                </c:pt>
                <c:pt idx="5">
                  <c:v>9.4247639799999998</c:v>
                </c:pt>
                <c:pt idx="6">
                  <c:v>10.273183504</c:v>
                </c:pt>
                <c:pt idx="7">
                  <c:v>11.107340893</c:v>
                </c:pt>
                <c:pt idx="8">
                  <c:v>11.691904580000001</c:v>
                </c:pt>
                <c:pt idx="9">
                  <c:v>12.377063694199999</c:v>
                </c:pt>
                <c:pt idx="10">
                  <c:v>12.824408049000001</c:v>
                </c:pt>
                <c:pt idx="11">
                  <c:v>12.891941555999999</c:v>
                </c:pt>
                <c:pt idx="12">
                  <c:v>13.101786819877409</c:v>
                </c:pt>
                <c:pt idx="13">
                  <c:v>13.782019865307861</c:v>
                </c:pt>
                <c:pt idx="14">
                  <c:v>14.326883908421435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8-42CA-BCF8-BC249CEF13C7}"/>
            </c:ext>
          </c:extLst>
        </c:ser>
        <c:ser>
          <c:idx val="5"/>
          <c:order val="1"/>
          <c:tx>
            <c:strRef>
              <c:f>Charts!$A$10</c:f>
              <c:strCache>
                <c:ptCount val="1"/>
                <c:pt idx="0">
                  <c:v>Tax Cuts and Jobs Act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Charts!$B$10:$P$10</c:f>
              <c:numCache>
                <c:formatCode>General</c:formatCode>
                <c:ptCount val="15"/>
                <c:pt idx="12" formatCode="0.0">
                  <c:v>8.836520910850193E-2</c:v>
                </c:pt>
                <c:pt idx="13" formatCode="0.0">
                  <c:v>0.31318984891389312</c:v>
                </c:pt>
                <c:pt idx="14" formatCode="0.0">
                  <c:v>0.45271751023792745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8-42CA-BCF8-BC249CEF13C7}"/>
            </c:ext>
          </c:extLst>
        </c:ser>
        <c:ser>
          <c:idx val="4"/>
          <c:order val="5"/>
          <c:tx>
            <c:strRef>
              <c:f>Charts!$A$11</c:f>
              <c:strCache>
                <c:ptCount val="1"/>
                <c:pt idx="0">
                  <c:v>TABOR Surplus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Charts!$B$3:$P$3</c:f>
              <c:strCache>
                <c:ptCount val="15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  <c:pt idx="11">
                  <c:v>16-17p</c:v>
                </c:pt>
                <c:pt idx="12">
                  <c:v>17-18f</c:v>
                </c:pt>
                <c:pt idx="13">
                  <c:v>18-19f</c:v>
                </c:pt>
                <c:pt idx="14">
                  <c:v>19-20f</c:v>
                </c:pt>
              </c:strCache>
            </c:strRef>
          </c:cat>
          <c:val>
            <c:numRef>
              <c:f>Charts!$B$11:$P$11</c:f>
              <c:numCache>
                <c:formatCode>0.0000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0.16974027399999977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8-42CA-BCF8-BC249CEF1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1216128"/>
        <c:axId val="147367616"/>
      </c:barChart>
      <c:lineChart>
        <c:grouping val="standard"/>
        <c:varyColors val="0"/>
        <c:ser>
          <c:idx val="1"/>
          <c:order val="2"/>
          <c:tx>
            <c:strRef>
              <c:f>Charts!$A$5</c:f>
              <c:strCache>
                <c:ptCount val="1"/>
                <c:pt idx="0">
                  <c:v>Referendum C "shadow" cap 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c:spPr>
          <c:marker>
            <c:symbol val="none"/>
          </c:marker>
          <c:val>
            <c:numRef>
              <c:f>Charts!$B$5:$O$5</c:f>
              <c:numCache>
                <c:formatCode>General</c:formatCode>
                <c:ptCount val="14"/>
                <c:pt idx="2" formatCode="0.0">
                  <c:v>9.9985592929999996</c:v>
                </c:pt>
                <c:pt idx="3" formatCode="0.0">
                  <c:v>10.426552077339688</c:v>
                </c:pt>
                <c:pt idx="4" formatCode="0.0">
                  <c:v>10.573439353087569</c:v>
                </c:pt>
                <c:pt idx="5" formatCode="0.0">
                  <c:v>10.683116625324621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B8-42CA-BCF8-BC249CEF13C7}"/>
            </c:ext>
          </c:extLst>
        </c:ser>
        <c:ser>
          <c:idx val="2"/>
          <c:order val="3"/>
          <c:tx>
            <c:strRef>
              <c:f>Charts!$A$6</c:f>
              <c:strCache>
                <c:ptCount val="1"/>
                <c:pt idx="0">
                  <c:v>Referendum C Cap / TABOR Limit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Charts!$B$6:$P$6</c:f>
              <c:numCache>
                <c:formatCode>General</c:formatCode>
                <c:ptCount val="15"/>
                <c:pt idx="5" formatCode="0.0">
                  <c:v>10.683116625324621</c:v>
                </c:pt>
                <c:pt idx="6" formatCode="0.0">
                  <c:v>10.871425020999999</c:v>
                </c:pt>
                <c:pt idx="7" formatCode="0.0">
                  <c:v>11.460241749000001</c:v>
                </c:pt>
                <c:pt idx="8" formatCode="0.0">
                  <c:v>11.852382690000001</c:v>
                </c:pt>
                <c:pt idx="9" formatCode="0.0">
                  <c:v>12.361031942</c:v>
                </c:pt>
                <c:pt idx="10" formatCode="0.0">
                  <c:v>12.946498913999999</c:v>
                </c:pt>
                <c:pt idx="11" formatCode="0.0">
                  <c:v>13.327811204163</c:v>
                </c:pt>
                <c:pt idx="12" formatCode="0.0">
                  <c:v>13.702273708350333</c:v>
                </c:pt>
                <c:pt idx="13" formatCode="0.0">
                  <c:v>14.318876025226096</c:v>
                </c:pt>
                <c:pt idx="14" formatCode="0.0">
                  <c:v>14.89163106623514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B8-42CA-BCF8-BC249CEF13C7}"/>
            </c:ext>
          </c:extLst>
        </c:ser>
        <c:ser>
          <c:idx val="3"/>
          <c:order val="4"/>
          <c:tx>
            <c:strRef>
              <c:f>Charts!$A$7</c:f>
              <c:strCache>
                <c:ptCount val="1"/>
                <c:pt idx="0">
                  <c:v>TABOR Limit Base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Charts!$B$7:$P$7</c:f>
              <c:numCache>
                <c:formatCode>0.0</c:formatCode>
                <c:ptCount val="15"/>
                <c:pt idx="0">
                  <c:v>8.0452563156949743</c:v>
                </c:pt>
                <c:pt idx="1">
                  <c:v>8.3338267541042974</c:v>
                </c:pt>
                <c:pt idx="2">
                  <c:v>8.8291311720000003</c:v>
                </c:pt>
                <c:pt idx="3">
                  <c:v>9.2038413390000002</c:v>
                </c:pt>
                <c:pt idx="4">
                  <c:v>9.1837973710000007</c:v>
                </c:pt>
                <c:pt idx="5">
                  <c:v>8.6541919949999997</c:v>
                </c:pt>
                <c:pt idx="6">
                  <c:v>8.7997541390000009</c:v>
                </c:pt>
                <c:pt idx="7">
                  <c:v>9.2474669719999998</c:v>
                </c:pt>
                <c:pt idx="8">
                  <c:v>9.5665857250000013</c:v>
                </c:pt>
                <c:pt idx="9">
                  <c:v>9.9769457070000005</c:v>
                </c:pt>
                <c:pt idx="10">
                  <c:v>10.42760597</c:v>
                </c:pt>
                <c:pt idx="11">
                  <c:v>10.761666608264001</c:v>
                </c:pt>
                <c:pt idx="12">
                  <c:v>11.220652605635879</c:v>
                </c:pt>
                <c:pt idx="13">
                  <c:v>11.725581972889492</c:v>
                </c:pt>
                <c:pt idx="14">
                  <c:v>12.19460525180507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B8-42CA-BCF8-BC249CEF1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16128"/>
        <c:axId val="147367616"/>
      </c:lineChart>
      <c:catAx>
        <c:axId val="15121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2700000" vert="horz"/>
          <a:lstStyle/>
          <a:p>
            <a: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47367616"/>
        <c:crosses val="autoZero"/>
        <c:auto val="1"/>
        <c:lblAlgn val="ctr"/>
        <c:lblOffset val="100"/>
        <c:noMultiLvlLbl val="0"/>
      </c:catAx>
      <c:valAx>
        <c:axId val="147367616"/>
        <c:scaling>
          <c:orientation val="minMax"/>
          <c:max val="15"/>
          <c:min val="5"/>
        </c:scaling>
        <c:delete val="0"/>
        <c:axPos val="r"/>
        <c:numFmt formatCode="\$#,##0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51216128"/>
        <c:crosses val="max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w Cen MT" panose="020B0602020104020603" pitchFamily="34" charset="0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05857679005075E-2"/>
          <c:y val="0.16383905136857893"/>
          <c:w val="0.8814720239409326"/>
          <c:h val="0.75760428383952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'JCT Dec 18'!$C$21</c:f>
              <c:strCache>
                <c:ptCount val="1"/>
                <c:pt idx="0">
                  <c:v>Line Item Estimates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'JCT Dec 18'!$D$20:$L$20</c:f>
              <c:strCache>
                <c:ptCount val="9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  <c:pt idx="5">
                  <c:v>2022-23</c:v>
                </c:pt>
                <c:pt idx="6">
                  <c:v>2023-24</c:v>
                </c:pt>
                <c:pt idx="7">
                  <c:v>2024-25</c:v>
                </c:pt>
                <c:pt idx="8">
                  <c:v>2025-26</c:v>
                </c:pt>
              </c:strCache>
            </c:strRef>
          </c:cat>
          <c:val>
            <c:numRef>
              <c:f>'JCT Dec 18'!$D$21:$L$21</c:f>
              <c:numCache>
                <c:formatCode>_(* #,##0.0_);_(* \(#,##0.0\);_(* "-"??_);_(@_)</c:formatCode>
                <c:ptCount val="9"/>
                <c:pt idx="0">
                  <c:v>35.23241488334088</c:v>
                </c:pt>
                <c:pt idx="1">
                  <c:v>196.50582374574446</c:v>
                </c:pt>
                <c:pt idx="2">
                  <c:v>329.81979021710379</c:v>
                </c:pt>
                <c:pt idx="3">
                  <c:v>434.35523449725054</c:v>
                </c:pt>
                <c:pt idx="4">
                  <c:v>591.5488002658924</c:v>
                </c:pt>
                <c:pt idx="5">
                  <c:v>748.3685085187833</c:v>
                </c:pt>
                <c:pt idx="6">
                  <c:v>832.05549415789631</c:v>
                </c:pt>
                <c:pt idx="7">
                  <c:v>877.91619512826514</c:v>
                </c:pt>
                <c:pt idx="8">
                  <c:v>691.86954592841835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8-48AB-B7DE-E4F33E14C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06822735"/>
        <c:axId val="706821487"/>
      </c:barChart>
      <c:catAx>
        <c:axId val="70682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706821487"/>
        <c:crosses val="autoZero"/>
        <c:auto val="1"/>
        <c:lblAlgn val="ctr"/>
        <c:lblOffset val="100"/>
        <c:noMultiLvlLbl val="0"/>
      </c:catAx>
      <c:valAx>
        <c:axId val="706821487"/>
        <c:scaling>
          <c:orientation val="minMax"/>
          <c:max val="9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70682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0.52163</cdr:x>
      <cdr:y>0.56772</cdr:y>
    </cdr:from>
    <cdr:to>
      <cdr:x>0.66958</cdr:x>
      <cdr:y>0.7764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3060" y="2638867"/>
          <a:ext cx="1206308" cy="9700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 C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Timeout Period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-</a:t>
          </a:r>
          <a:r>
            <a:rPr lang="en-US" sz="1400" b="0" baseline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 Light Bars -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0.14491</cdr:x>
      <cdr:y>0.45179</cdr:y>
    </cdr:from>
    <cdr:to>
      <cdr:x>0.36205</cdr:x>
      <cdr:y>0.51802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93" y="2362200"/>
          <a:ext cx="1770429" cy="34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0.66827</cdr:x>
      <cdr:y>0.04372</cdr:y>
    </cdr:from>
    <cdr:to>
      <cdr:x>0.95083</cdr:x>
      <cdr:y>0.14574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693" y="228600"/>
          <a:ext cx="230382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  <a:p xmlns:a="http://schemas.openxmlformats.org/drawingml/2006/main">
          <a:pPr algn="r"/>
          <a:r>
            <a:rPr lang="en-US" sz="160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Dec. 2016 LCS Forecast</a:t>
          </a:r>
          <a:endParaRPr lang="en-US" sz="1600" b="0" dirty="0">
            <a:solidFill>
              <a:schemeClr val="accent1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0.56547</cdr:x>
      <cdr:y>0.24776</cdr:y>
    </cdr:from>
    <cdr:to>
      <cdr:x>0.78999</cdr:x>
      <cdr:y>0.30604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610493" y="1295400"/>
          <a:ext cx="1830601" cy="3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C Cap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0.75238</cdr:x>
      <cdr:y>0.45179</cdr:y>
    </cdr:from>
    <cdr:to>
      <cdr:x>0.9769</cdr:x>
      <cdr:y>0.51007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34493" y="2362200"/>
          <a:ext cx="1830601" cy="30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0.52163</cdr:x>
      <cdr:y>0.56772</cdr:y>
    </cdr:from>
    <cdr:to>
      <cdr:x>0.66958</cdr:x>
      <cdr:y>0.7764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3060" y="2638867"/>
          <a:ext cx="1206308" cy="9700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 C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Timeout Period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-</a:t>
          </a:r>
          <a:r>
            <a:rPr lang="en-US" sz="1400" b="0" baseline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 Light Bars -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0.14491</cdr:x>
      <cdr:y>0.45179</cdr:y>
    </cdr:from>
    <cdr:to>
      <cdr:x>0.36205</cdr:x>
      <cdr:y>0.51802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93" y="2362200"/>
          <a:ext cx="1770429" cy="34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0.66827</cdr:x>
      <cdr:y>0.04372</cdr:y>
    </cdr:from>
    <cdr:to>
      <cdr:x>0.95083</cdr:x>
      <cdr:y>0.14574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693" y="228600"/>
          <a:ext cx="230382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  <a:p xmlns:a="http://schemas.openxmlformats.org/drawingml/2006/main">
          <a:pPr algn="r"/>
          <a:r>
            <a:rPr lang="en-US" sz="160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Dec. 2016 LCS Forecast</a:t>
          </a:r>
          <a:endParaRPr lang="en-US" sz="1600" b="0" dirty="0">
            <a:solidFill>
              <a:schemeClr val="accent1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0.56547</cdr:x>
      <cdr:y>0.24776</cdr:y>
    </cdr:from>
    <cdr:to>
      <cdr:x>0.78999</cdr:x>
      <cdr:y>0.30604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610493" y="1295400"/>
          <a:ext cx="1830601" cy="3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C Cap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0.75238</cdr:x>
      <cdr:y>0.45179</cdr:y>
    </cdr:from>
    <cdr:to>
      <cdr:x>0.9769</cdr:x>
      <cdr:y>0.51007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34493" y="2362200"/>
          <a:ext cx="1830601" cy="30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0.14491</cdr:x>
      <cdr:y>0.45179</cdr:y>
    </cdr:from>
    <cdr:to>
      <cdr:x>0.36205</cdr:x>
      <cdr:y>0.51802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93" y="2362200"/>
          <a:ext cx="1770429" cy="34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0.66827</cdr:x>
      <cdr:y>0.04372</cdr:y>
    </cdr:from>
    <cdr:to>
      <cdr:x>0.95083</cdr:x>
      <cdr:y>0.14574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693" y="228600"/>
          <a:ext cx="230382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  <a:p xmlns:a="http://schemas.openxmlformats.org/drawingml/2006/main">
          <a:pPr algn="r"/>
          <a:r>
            <a:rPr lang="en-US" sz="160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Dec. 2016 LCS Forecast</a:t>
          </a:r>
          <a:endParaRPr lang="en-US" sz="1600" b="0" dirty="0">
            <a:solidFill>
              <a:schemeClr val="accent1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0.30871</cdr:x>
      <cdr:y>0.56556</cdr:y>
    </cdr:from>
    <cdr:to>
      <cdr:x>0.53323</cdr:x>
      <cdr:y>0.62384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90725" y="2033589"/>
          <a:ext cx="1447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0.75238</cdr:x>
      <cdr:y>0.45179</cdr:y>
    </cdr:from>
    <cdr:to>
      <cdr:x>0.9769</cdr:x>
      <cdr:y>0.51007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34493" y="2362200"/>
          <a:ext cx="1830601" cy="30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0.52163</cdr:x>
      <cdr:y>0.56772</cdr:y>
    </cdr:from>
    <cdr:to>
      <cdr:x>0.66958</cdr:x>
      <cdr:y>0.7764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3060" y="2638867"/>
          <a:ext cx="1206308" cy="9700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 C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Timeout Period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-</a:t>
          </a:r>
          <a:r>
            <a:rPr lang="en-US" sz="1400" b="0" baseline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 Light Bars -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0.14491</cdr:x>
      <cdr:y>0.45179</cdr:y>
    </cdr:from>
    <cdr:to>
      <cdr:x>0.36205</cdr:x>
      <cdr:y>0.51802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93" y="2362200"/>
          <a:ext cx="1770429" cy="34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0.66827</cdr:x>
      <cdr:y>0.04372</cdr:y>
    </cdr:from>
    <cdr:to>
      <cdr:x>0.95083</cdr:x>
      <cdr:y>0.14574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693" y="228600"/>
          <a:ext cx="230382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  <a:p xmlns:a="http://schemas.openxmlformats.org/drawingml/2006/main">
          <a:pPr algn="r"/>
          <a:r>
            <a:rPr lang="en-US" sz="160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Dec. 2016 LCS Forecast</a:t>
          </a:r>
          <a:endParaRPr lang="en-US" sz="1600" b="0" dirty="0">
            <a:solidFill>
              <a:schemeClr val="accent1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0.30871</cdr:x>
      <cdr:y>0.56556</cdr:y>
    </cdr:from>
    <cdr:to>
      <cdr:x>0.53323</cdr:x>
      <cdr:y>0.62384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90725" y="2033589"/>
          <a:ext cx="1447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0.75238</cdr:x>
      <cdr:y>0.45179</cdr:y>
    </cdr:from>
    <cdr:to>
      <cdr:x>0.9769</cdr:x>
      <cdr:y>0.51007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34493" y="2362200"/>
          <a:ext cx="1830601" cy="30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0.52163</cdr:x>
      <cdr:y>0.56772</cdr:y>
    </cdr:from>
    <cdr:to>
      <cdr:x>0.66958</cdr:x>
      <cdr:y>0.7764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53060" y="2638867"/>
          <a:ext cx="1206308" cy="9700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 C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Timeout Period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-</a:t>
          </a:r>
          <a:r>
            <a:rPr lang="en-US" sz="1400" b="0" baseline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 Light Bars -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0.14491</cdr:x>
      <cdr:y>0.45179</cdr:y>
    </cdr:from>
    <cdr:to>
      <cdr:x>0.36205</cdr:x>
      <cdr:y>0.51802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1493" y="2362200"/>
          <a:ext cx="1770429" cy="346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0.66827</cdr:x>
      <cdr:y>0.04372</cdr:y>
    </cdr:from>
    <cdr:to>
      <cdr:x>0.95083</cdr:x>
      <cdr:y>0.14574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8693" y="228600"/>
          <a:ext cx="2303829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  <a:p xmlns:a="http://schemas.openxmlformats.org/drawingml/2006/main">
          <a:pPr algn="r"/>
          <a:r>
            <a:rPr lang="en-US" sz="1600" dirty="0">
              <a:solidFill>
                <a:schemeClr val="accent1"/>
              </a:solidFill>
              <a:latin typeface="Tw Cen MT" panose="020B0602020104020603" pitchFamily="34" charset="0"/>
              <a:cs typeface="Arial" panose="020B0604020202020204" pitchFamily="34" charset="0"/>
            </a:rPr>
            <a:t>Dec. 2016 LCS Forecast</a:t>
          </a:r>
          <a:endParaRPr lang="en-US" sz="1600" b="0" dirty="0">
            <a:solidFill>
              <a:schemeClr val="accent1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0.30871</cdr:x>
      <cdr:y>0.56556</cdr:y>
    </cdr:from>
    <cdr:to>
      <cdr:x>0.53323</cdr:x>
      <cdr:y>0.62384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90725" y="2033589"/>
          <a:ext cx="14478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0.56547</cdr:x>
      <cdr:y>0.24776</cdr:y>
    </cdr:from>
    <cdr:to>
      <cdr:x>0.78999</cdr:x>
      <cdr:y>0.30604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610493" y="1295400"/>
          <a:ext cx="1830601" cy="30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Referendum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C Cap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0.75238</cdr:x>
      <cdr:y>0.45179</cdr:y>
    </cdr:from>
    <cdr:to>
      <cdr:x>0.9769</cdr:x>
      <cdr:y>0.51007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34493" y="2362200"/>
          <a:ext cx="1830601" cy="30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TABOR Limit</a:t>
          </a:r>
          <a:r>
            <a:rPr lang="en-US" sz="1600" b="0" baseline="0" dirty="0">
              <a:solidFill>
                <a:sysClr val="windowText" lastClr="000000"/>
              </a:solidFill>
              <a:latin typeface="Tw Cen MT" panose="020B0602020104020603" pitchFamily="34" charset="0"/>
              <a:cs typeface="Arial" panose="020B0604020202020204" pitchFamily="34" charset="0"/>
            </a:rPr>
            <a:t> Base</a:t>
          </a:r>
          <a:endParaRPr lang="en-US" sz="1600" b="0" dirty="0">
            <a:solidFill>
              <a:sysClr val="windowText" lastClr="000000"/>
            </a:solidFill>
            <a:latin typeface="Tw Cen MT" panose="020B0602020104020603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0.23362</cdr:x>
      <cdr:y>0.24715</cdr:y>
    </cdr:from>
    <cdr:to>
      <cdr:x>0.5</cdr:x>
      <cdr:y>0.33751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22583" y="1167649"/>
          <a:ext cx="2192217" cy="4268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0" dirty="0">
              <a:solidFill>
                <a:schemeClr val="tx1"/>
              </a:solidFill>
              <a:latin typeface="Tw Cen MT" panose="020B0602020104020603" pitchFamily="34" charset="0"/>
              <a:cs typeface="Arial" pitchFamily="34" charset="0"/>
            </a:rPr>
            <a:t>Referendum</a:t>
          </a:r>
          <a:r>
            <a:rPr lang="en-US" sz="2000" b="0" baseline="0" dirty="0">
              <a:solidFill>
                <a:schemeClr val="tx1"/>
              </a:solidFill>
              <a:latin typeface="Tw Cen MT" panose="020B0602020104020603" pitchFamily="34" charset="0"/>
              <a:cs typeface="Arial" pitchFamily="34" charset="0"/>
            </a:rPr>
            <a:t> C Cap</a:t>
          </a:r>
        </a:p>
      </cdr:txBody>
    </cdr:sp>
  </cdr:relSizeAnchor>
  <cdr:relSizeAnchor xmlns:cdr="http://schemas.openxmlformats.org/drawingml/2006/chartDrawing">
    <cdr:from>
      <cdr:x>0.50926</cdr:x>
      <cdr:y>0.51891</cdr:y>
    </cdr:from>
    <cdr:to>
      <cdr:x>0.77574</cdr:x>
      <cdr:y>0.59083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191000" y="2451548"/>
          <a:ext cx="2193023" cy="3397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0" dirty="0">
              <a:solidFill>
                <a:schemeClr val="accent3">
                  <a:lumMod val="75000"/>
                </a:schemeClr>
              </a:solidFill>
              <a:latin typeface="Tw Cen MT" panose="020B0602020104020603" pitchFamily="34" charset="0"/>
              <a:cs typeface="Arial" pitchFamily="34" charset="0"/>
            </a:rPr>
            <a:t>TABOR</a:t>
          </a:r>
          <a:r>
            <a:rPr lang="en-US" sz="1800" b="0" baseline="0" dirty="0">
              <a:solidFill>
                <a:schemeClr val="accent3">
                  <a:lumMod val="75000"/>
                </a:schemeClr>
              </a:solidFill>
              <a:latin typeface="Tw Cen MT" panose="020B0602020104020603" pitchFamily="34" charset="0"/>
              <a:cs typeface="Arial" pitchFamily="34" charset="0"/>
            </a:rPr>
            <a:t> Limit Base</a:t>
          </a:r>
          <a:endParaRPr lang="en-US" sz="1800" b="0" dirty="0">
            <a:solidFill>
              <a:schemeClr val="accent3">
                <a:lumMod val="75000"/>
              </a:schemeClr>
            </a:solidFill>
            <a:latin typeface="Tw Cen MT" panose="020B0602020104020603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0.48088</cdr:x>
      <cdr:y>0.16547</cdr:y>
    </cdr:from>
    <cdr:to>
      <cdr:x>0.69355</cdr:x>
      <cdr:y>0.24964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57430" y="781751"/>
          <a:ext cx="1750189" cy="397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  <a:cs typeface="Arial" panose="020B0604020202020204" pitchFamily="34" charset="0"/>
            </a:rPr>
            <a:t>TABOR Surplus</a:t>
          </a:r>
        </a:p>
      </cdr:txBody>
    </cdr:sp>
  </cdr:relSizeAnchor>
  <cdr:relSizeAnchor xmlns:cdr="http://schemas.openxmlformats.org/drawingml/2006/chartDrawing">
    <cdr:from>
      <cdr:x>0.81481</cdr:x>
      <cdr:y>0.09682</cdr:y>
    </cdr:from>
    <cdr:to>
      <cdr:x>0.84044</cdr:x>
      <cdr:y>0.17246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D9DBAED4-A9EC-434D-BD6D-BC358E3D0DDE}"/>
            </a:ext>
          </a:extLst>
        </cdr:cNvPr>
        <cdr:cNvCxnSpPr/>
      </cdr:nvCxnSpPr>
      <cdr:spPr bwMode="auto">
        <a:xfrm xmlns:a="http://schemas.openxmlformats.org/drawingml/2006/main">
          <a:off x="6705600" y="457430"/>
          <a:ext cx="210925" cy="357339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0.57407</cdr:x>
      <cdr:y>0.22855</cdr:y>
    </cdr:from>
    <cdr:to>
      <cdr:x>0.59128</cdr:x>
      <cdr:y>0.27276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11E70316-D982-504A-976C-DDB021B958FC}"/>
            </a:ext>
          </a:extLst>
        </cdr:cNvPr>
        <cdr:cNvCxnSpPr>
          <a:cxnSpLocks xmlns:a="http://schemas.openxmlformats.org/drawingml/2006/main" noChangeAspect="1"/>
        </cdr:cNvCxnSpPr>
      </cdr:nvCxnSpPr>
      <cdr:spPr bwMode="auto">
        <a:xfrm xmlns:a="http://schemas.openxmlformats.org/drawingml/2006/main">
          <a:off x="4724400" y="1079767"/>
          <a:ext cx="141631" cy="208866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chemeClr val="tx1">
              <a:lumMod val="75000"/>
              <a:lumOff val="2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5F82-B70B-A74C-84B9-B7B6BEF70D21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B56EE-8066-7E42-B7F9-BEC850A72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2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6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9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DBBC-0D18-4C9E-A5F7-1438A058C94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87BE-5310-D24F-A524-5ADAC162CA6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E6AC-3EC1-6043-900A-0D09A0AC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05BDC-DA4F-6649-9962-BDDE2C43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64" y="1172795"/>
            <a:ext cx="8753331" cy="554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5466"/>
            <a:ext cx="12042553" cy="1058333"/>
          </a:xfrm>
        </p:spPr>
        <p:txBody>
          <a:bodyPr>
            <a:normAutofit/>
          </a:bodyPr>
          <a:lstStyle/>
          <a:p>
            <a:r>
              <a:rPr lang="en-US" sz="5400" b="1" dirty="0"/>
              <a:t>Saving Colorado from becoming California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05" y="5122494"/>
            <a:ext cx="3239386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Independence Institute Policy Primer</a:t>
            </a:r>
          </a:p>
          <a:p>
            <a:r>
              <a:rPr lang="en-US" dirty="0"/>
              <a:t>February 13, 2018</a:t>
            </a:r>
          </a:p>
        </p:txBody>
      </p:sp>
    </p:spTree>
    <p:extLst>
      <p:ext uri="{BB962C8B-B14F-4D97-AF65-F5344CB8AC3E}">
        <p14:creationId xmlns:p14="http://schemas.microsoft.com/office/powerpoint/2010/main" val="113873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094"/>
            <a:ext cx="8534400" cy="1256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Constitution Constraining General Purpose Revenue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TABOR and Referendum 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057400" y="64008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 and Legislative Council Staff, December 2016 Forecast.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828800" y="1533897"/>
          <a:ext cx="8153400" cy="50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57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TABOR 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…Its preferred interpretation shall reasonably restrain most the growth of government…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…Other limits on district revenue, spending, and debt may be weakened only by future voter approval…</a:t>
            </a:r>
          </a:p>
        </p:txBody>
      </p:sp>
    </p:spTree>
    <p:extLst>
      <p:ext uri="{BB962C8B-B14F-4D97-AF65-F5344CB8AC3E}">
        <p14:creationId xmlns:p14="http://schemas.microsoft.com/office/powerpoint/2010/main" val="12832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TABOR is a ghost of what it once 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 C, 2005</a:t>
            </a:r>
          </a:p>
          <a:p>
            <a:r>
              <a:rPr lang="en-US" dirty="0"/>
              <a:t>Enterprises</a:t>
            </a:r>
          </a:p>
          <a:p>
            <a:r>
              <a:rPr lang="en-US" dirty="0"/>
              <a:t>Four Year “De-</a:t>
            </a:r>
            <a:r>
              <a:rPr lang="en-US" dirty="0" err="1"/>
              <a:t>Brucings</a:t>
            </a:r>
            <a:r>
              <a:rPr lang="en-US" dirty="0"/>
              <a:t>”</a:t>
            </a:r>
          </a:p>
          <a:p>
            <a:r>
              <a:rPr lang="en-US" dirty="0"/>
              <a:t>Definition of a tax</a:t>
            </a:r>
          </a:p>
          <a:p>
            <a:r>
              <a:rPr lang="en-US" dirty="0"/>
              <a:t>Definition of debt</a:t>
            </a:r>
          </a:p>
        </p:txBody>
      </p:sp>
    </p:spTree>
    <p:extLst>
      <p:ext uri="{BB962C8B-B14F-4D97-AF65-F5344CB8AC3E}">
        <p14:creationId xmlns:p14="http://schemas.microsoft.com/office/powerpoint/2010/main" val="3410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28476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solidFill>
                  <a:schemeClr val="tx2"/>
                </a:solidFill>
              </a:rPr>
              <a:t>State TABOR Limit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926256" y="173717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2456" y="1213295"/>
            <a:ext cx="807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w Cen MT" panose="020B0602020104020603" pitchFamily="34" charset="0"/>
              </a:rPr>
              <a:t>Revenue Subject to TABOR and Total Revenue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057400" y="63246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Office, TABOR Schedule of  Computations.</a:t>
            </a:r>
          </a:p>
        </p:txBody>
      </p:sp>
    </p:spTree>
    <p:extLst>
      <p:ext uri="{BB962C8B-B14F-4D97-AF65-F5344CB8AC3E}">
        <p14:creationId xmlns:p14="http://schemas.microsoft.com/office/powerpoint/2010/main" val="202380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TABOR Outlook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6400801"/>
            <a:ext cx="793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Source: Colorado Office of the State Controller and Legislative Council Staff December 2017 forecast.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981200" y="15240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1261" y="796242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Revenue Subject to TABOR</a:t>
            </a:r>
          </a:p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Dollars in Billions</a:t>
            </a: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 bwMode="auto">
          <a:xfrm>
            <a:off x="5647498" y="3018660"/>
            <a:ext cx="141631" cy="2088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cxnSpLocks noChangeAspect="1"/>
          </p:cNvCxnSpPr>
          <p:nvPr/>
        </p:nvCxnSpPr>
        <p:spPr bwMode="auto">
          <a:xfrm>
            <a:off x="6400801" y="3824215"/>
            <a:ext cx="141631" cy="208866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1"/>
          <p:cNvSpPr txBox="1"/>
          <p:nvPr/>
        </p:nvSpPr>
        <p:spPr>
          <a:xfrm>
            <a:off x="1967949" y="6123476"/>
            <a:ext cx="7096539" cy="4287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*Estimates are preliminary and subject to change with additional information.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29678" y="4750906"/>
            <a:ext cx="2514600" cy="55984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0" r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Referendum C </a:t>
            </a:r>
          </a:p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Five-Year Timeout Period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086600" y="1295400"/>
            <a:ext cx="3094412" cy="686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Potential Increase from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the Tax Cuts and Jobs Act*</a:t>
            </a:r>
          </a:p>
        </p:txBody>
      </p:sp>
    </p:spTree>
    <p:extLst>
      <p:ext uri="{BB962C8B-B14F-4D97-AF65-F5344CB8AC3E}">
        <p14:creationId xmlns:p14="http://schemas.microsoft.com/office/powerpoint/2010/main" val="335955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484" y="17185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/>
              <a:t>Estimated State Revenue Impacts from the Federal Tax Bill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967949" y="6400801"/>
            <a:ext cx="7096539" cy="2916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Source: December 2017 Legislative Council Staff forecast.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1" y="1752600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Millions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057400" y="1583638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69324" y="4267200"/>
            <a:ext cx="1600200" cy="163842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1" y="5879068"/>
            <a:ext cx="226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w Cen MT" panose="020B0602020104020603" pitchFamily="34" charset="0"/>
              </a:rPr>
              <a:t>Current &amp; Next Year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9719" y="773668"/>
            <a:ext cx="847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Estimates are preliminary and subject to change with additional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859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6FACE-ABFC-8742-B75F-D672F2FB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4" y="585676"/>
            <a:ext cx="8920340" cy="263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59881-E8B8-294F-802A-32796E39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454" y="3552160"/>
            <a:ext cx="8857513" cy="2657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223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C530B-BC18-834D-A621-9C0CC446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03" y="0"/>
            <a:ext cx="855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8438E-E0FC-124C-B83E-3E759DFA8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2" y="0"/>
            <a:ext cx="1147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AA832-8535-6A4E-86EA-B5151726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4" y="203456"/>
            <a:ext cx="8246013" cy="301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D881D-561E-F342-8AA9-C0C479C5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14" y="3664062"/>
            <a:ext cx="7006213" cy="2364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D0F983-0CA4-7249-B040-FA369984813C}"/>
              </a:ext>
            </a:extLst>
          </p:cNvPr>
          <p:cNvSpPr/>
          <p:nvPr/>
        </p:nvSpPr>
        <p:spPr>
          <a:xfrm>
            <a:off x="520999" y="1594885"/>
            <a:ext cx="5082362" cy="591486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355D7E-2BF8-4342-984D-FB1B52F252D0}"/>
              </a:ext>
            </a:extLst>
          </p:cNvPr>
          <p:cNvSpPr/>
          <p:nvPr/>
        </p:nvSpPr>
        <p:spPr>
          <a:xfrm>
            <a:off x="5252482" y="3664063"/>
            <a:ext cx="6209202" cy="733646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0E9D8-72F9-134A-A2C6-D127E4CFB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745" y="309378"/>
            <a:ext cx="7747148" cy="62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5086016">
            <a:extLst>
              <a:ext uri="{FF2B5EF4-FFF2-40B4-BE49-F238E27FC236}">
                <a16:creationId xmlns:a16="http://schemas.microsoft.com/office/drawing/2014/main" id="{10F7778A-7A70-4644-9194-2782DCFF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1" y="194044"/>
            <a:ext cx="8729331" cy="65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F2491-C636-AB48-A61B-F7BB3598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" y="-153320"/>
            <a:ext cx="11823405" cy="2056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A9E17-29C2-C749-AB98-BD66108E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76" y="1711842"/>
            <a:ext cx="6843017" cy="475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D1A5B7-B315-B244-BB81-87C2CB393110}"/>
              </a:ext>
            </a:extLst>
          </p:cNvPr>
          <p:cNvSpPr/>
          <p:nvPr/>
        </p:nvSpPr>
        <p:spPr>
          <a:xfrm>
            <a:off x="2041451" y="4090326"/>
            <a:ext cx="5284382" cy="99946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08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4244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38B98-5FD7-754D-8EFD-05B3F368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98245"/>
            <a:ext cx="11811000" cy="66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1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76F6D6-F029-0E4F-BEDE-0DA4352B56F2}"/>
              </a:ext>
            </a:extLst>
          </p:cNvPr>
          <p:cNvSpPr txBox="1">
            <a:spLocks/>
          </p:cNvSpPr>
          <p:nvPr/>
        </p:nvSpPr>
        <p:spPr>
          <a:xfrm>
            <a:off x="812801" y="147849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effectLst>
                  <a:outerShdw sx="1000" sy="1000" algn="ctr">
                    <a:srgbClr val="000000"/>
                  </a:outerShdw>
                </a:effectLst>
              </a:rPr>
              <a:t>The Colorado Culture - </a:t>
            </a:r>
            <a:r>
              <a:rPr lang="en-US" sz="4000" b="1" dirty="0">
                <a:effectLst>
                  <a:outerShdw sx="1000" sy="1000" algn="ctr">
                    <a:srgbClr val="000000"/>
                  </a:outerShdw>
                </a:effectLst>
              </a:rPr>
              <a:t>we crave the freedom to make our own decisions</a:t>
            </a:r>
          </a:p>
        </p:txBody>
      </p:sp>
    </p:spTree>
    <p:extLst>
      <p:ext uri="{BB962C8B-B14F-4D97-AF65-F5344CB8AC3E}">
        <p14:creationId xmlns:p14="http://schemas.microsoft.com/office/powerpoint/2010/main" val="42876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0429-9B99-4441-965B-330F0A74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478491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sx="1000" sy="1000" algn="ctr">
                    <a:srgbClr val="000000"/>
                  </a:outerShdw>
                </a:effectLst>
              </a:rPr>
              <a:t>The Colorado Culture - </a:t>
            </a:r>
            <a:r>
              <a:rPr lang="en-US" sz="4000" b="1" dirty="0">
                <a:effectLst>
                  <a:outerShdw sx="1000" sy="1000" algn="ctr">
                    <a:srgbClr val="000000"/>
                  </a:outerShdw>
                </a:effectLst>
              </a:rPr>
              <a:t>we crave the freedom to make our own decisions</a:t>
            </a:r>
          </a:p>
          <a:p>
            <a:pPr marL="0" indent="0">
              <a:buNone/>
            </a:pPr>
            <a:endParaRPr lang="en-US" sz="4000" b="1" dirty="0">
              <a:effectLst>
                <a:outerShdw sx="1000" sy="1000" algn="ctr">
                  <a:srgbClr val="000000"/>
                </a:outerShdw>
              </a:effectLst>
            </a:endParaRPr>
          </a:p>
          <a:p>
            <a:r>
              <a:rPr lang="en-US" sz="4000" dirty="0">
                <a:effectLst>
                  <a:outerShdw sx="1000" sy="1000" algn="ctr">
                    <a:srgbClr val="000000"/>
                  </a:outerShdw>
                </a:effectLst>
              </a:rPr>
              <a:t>The California Culture - </a:t>
            </a:r>
            <a:r>
              <a:rPr lang="en-US" sz="4000" b="1" dirty="0">
                <a:effectLst>
                  <a:outerShdw sx="1000" sy="1000" algn="ctr">
                    <a:srgbClr val="000000"/>
                  </a:outerShdw>
                </a:effectLst>
              </a:rPr>
              <a:t>we demand to make decisions for other people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885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TABOR 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…Its preferred interpretation shall reasonably restrain most the growth of government…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094"/>
            <a:ext cx="8534400" cy="1256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Constitution Constraining General Purpose Revenue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TABOR and Referendum 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057400" y="64008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 and Legislative Council Staff, December 2016 Forecast.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908502"/>
              </p:ext>
            </p:extLst>
          </p:nvPr>
        </p:nvGraphicFramePr>
        <p:xfrm>
          <a:off x="1828800" y="1533897"/>
          <a:ext cx="8153400" cy="50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882392" y="1533897"/>
            <a:ext cx="5276675" cy="408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094"/>
            <a:ext cx="8534400" cy="1256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Constitution Constraining General Purpose Revenue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TABOR and Referendum 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057400" y="64008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 and Legislative Council Staff, December 2016 Forecast.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146923"/>
              </p:ext>
            </p:extLst>
          </p:nvPr>
        </p:nvGraphicFramePr>
        <p:xfrm>
          <a:off x="1828800" y="1533897"/>
          <a:ext cx="8153400" cy="50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746459" y="1533897"/>
            <a:ext cx="4412608" cy="408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094"/>
            <a:ext cx="8534400" cy="1256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Constitution Constraining General Purpose Revenue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TABOR and Referendum 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057400" y="64008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 and Legislative Council Staff, December 2016 Forecast.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098825"/>
              </p:ext>
            </p:extLst>
          </p:nvPr>
        </p:nvGraphicFramePr>
        <p:xfrm>
          <a:off x="1828800" y="1533897"/>
          <a:ext cx="8153400" cy="50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6828639" y="1533897"/>
            <a:ext cx="3330428" cy="408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094"/>
            <a:ext cx="8534400" cy="12569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Constitution Constraining General Purpose Revenue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TABOR and Referendum 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Billions of Dollars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057400" y="6400801"/>
            <a:ext cx="838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Source: Colorado State Controllers Office and Legislative Council Staff, December 2016 Forecast.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635402"/>
              </p:ext>
            </p:extLst>
          </p:nvPr>
        </p:nvGraphicFramePr>
        <p:xfrm>
          <a:off x="1828800" y="1542286"/>
          <a:ext cx="8153400" cy="508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357145" y="1533897"/>
            <a:ext cx="2801922" cy="408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9356</TotalTime>
  <Words>459</Words>
  <Application>Microsoft Macintosh PowerPoint</Application>
  <PresentationFormat>Widescreen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Office Theme</vt:lpstr>
      <vt:lpstr>Saving Colorado from becoming California</vt:lpstr>
      <vt:lpstr>PowerPoint Presentation</vt:lpstr>
      <vt:lpstr>PowerPoint Presentation</vt:lpstr>
      <vt:lpstr>PowerPoint Presentation</vt:lpstr>
      <vt:lpstr>TABOR Preamble</vt:lpstr>
      <vt:lpstr>Constitution Constraining General Purpose Revenue TABOR and Referendum C Billions of Dollars</vt:lpstr>
      <vt:lpstr>Constitution Constraining General Purpose Revenue TABOR and Referendum C Billions of Dollars</vt:lpstr>
      <vt:lpstr>Constitution Constraining General Purpose Revenue TABOR and Referendum C Billions of Dollars</vt:lpstr>
      <vt:lpstr>Constitution Constraining General Purpose Revenue TABOR and Referendum C Billions of Dollars</vt:lpstr>
      <vt:lpstr>Constitution Constraining General Purpose Revenue TABOR and Referendum C Billions of Dollars</vt:lpstr>
      <vt:lpstr>TABOR Preamble</vt:lpstr>
      <vt:lpstr>TABOR is a ghost of what it once was</vt:lpstr>
      <vt:lpstr>State TABOR Limit Billions of Dollars</vt:lpstr>
      <vt:lpstr>TABOR Outlook</vt:lpstr>
      <vt:lpstr>Estimated State Revenue Impacts from the Federal Tax Bill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Caldara</dc:creator>
  <cp:lastModifiedBy>Jon Caldara</cp:lastModifiedBy>
  <cp:revision>16</cp:revision>
  <dcterms:created xsi:type="dcterms:W3CDTF">2017-02-14T18:20:42Z</dcterms:created>
  <dcterms:modified xsi:type="dcterms:W3CDTF">2018-03-28T04:04:49Z</dcterms:modified>
</cp:coreProperties>
</file>